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2.xml" ContentType="application/vnd.openxmlformats-officedocument.them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1.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2.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2"/>
  </p:notesMasterIdLst>
  <p:sldIdLst>
    <p:sldId id="257" r:id="rId2"/>
    <p:sldId id="316" r:id="rId3"/>
    <p:sldId id="322" r:id="rId4"/>
    <p:sldId id="426" r:id="rId5"/>
    <p:sldId id="474" r:id="rId6"/>
    <p:sldId id="475" r:id="rId7"/>
    <p:sldId id="540" r:id="rId8"/>
    <p:sldId id="327" r:id="rId9"/>
    <p:sldId id="476" r:id="rId10"/>
    <p:sldId id="539" r:id="rId11"/>
    <p:sldId id="331" r:id="rId12"/>
    <p:sldId id="541" r:id="rId13"/>
    <p:sldId id="477" r:id="rId14"/>
    <p:sldId id="542" r:id="rId15"/>
    <p:sldId id="433" r:id="rId16"/>
    <p:sldId id="543" r:id="rId17"/>
    <p:sldId id="479" r:id="rId18"/>
    <p:sldId id="544" r:id="rId19"/>
    <p:sldId id="480" r:id="rId20"/>
    <p:sldId id="545" r:id="rId21"/>
    <p:sldId id="436" r:id="rId22"/>
    <p:sldId id="481" r:id="rId23"/>
    <p:sldId id="546" r:id="rId24"/>
    <p:sldId id="482" r:id="rId25"/>
    <p:sldId id="483" r:id="rId26"/>
    <p:sldId id="484" r:id="rId27"/>
    <p:sldId id="547" r:id="rId28"/>
    <p:sldId id="548" r:id="rId29"/>
    <p:sldId id="485" r:id="rId30"/>
    <p:sldId id="486" r:id="rId31"/>
    <p:sldId id="549" r:id="rId32"/>
    <p:sldId id="550" r:id="rId33"/>
    <p:sldId id="487" r:id="rId34"/>
    <p:sldId id="488" r:id="rId35"/>
    <p:sldId id="489" r:id="rId36"/>
    <p:sldId id="551" r:id="rId37"/>
    <p:sldId id="552" r:id="rId38"/>
    <p:sldId id="490" r:id="rId39"/>
    <p:sldId id="553" r:id="rId40"/>
    <p:sldId id="554" r:id="rId41"/>
    <p:sldId id="492" r:id="rId42"/>
    <p:sldId id="493" r:id="rId43"/>
    <p:sldId id="342" r:id="rId44"/>
    <p:sldId id="348" r:id="rId45"/>
    <p:sldId id="391" r:id="rId46"/>
    <p:sldId id="395" r:id="rId47"/>
    <p:sldId id="399" r:id="rId48"/>
    <p:sldId id="356" r:id="rId49"/>
    <p:sldId id="357" r:id="rId50"/>
    <p:sldId id="358" r:id="rId51"/>
    <p:sldId id="359" r:id="rId52"/>
    <p:sldId id="360" r:id="rId53"/>
    <p:sldId id="361" r:id="rId54"/>
    <p:sldId id="362" r:id="rId55"/>
    <p:sldId id="363" r:id="rId56"/>
    <p:sldId id="364" r:id="rId57"/>
    <p:sldId id="386" r:id="rId58"/>
    <p:sldId id="387" r:id="rId59"/>
    <p:sldId id="388" r:id="rId60"/>
    <p:sldId id="389" r:id="rId61"/>
  </p:sldIdLst>
  <p:sldSz cx="9144000" cy="6858000" type="screen4x3"/>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6">
          <p15:clr>
            <a:srgbClr val="A4A3A4"/>
          </p15:clr>
        </p15:guide>
        <p15:guide id="2" pos="296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2" clrIdx="0"/>
  <p:cmAuthor id="2" name="作者" initials="作" lastIdx="0" clrIdx="1"/>
  <p:cmAuthor id="3" name="西岳华山" initials="西" lastIdx="0" clrIdx="0"/>
  <p:cmAuthor id="4" name="新课标第一网" initials="新" lastIdx="2" clrIdx="0"/>
  <p:cmAuthor id="5" name="Windows 用户" initials="W" lastIdx="8"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87"/>
    <p:restoredTop sz="94660"/>
  </p:normalViewPr>
  <p:slideViewPr>
    <p:cSldViewPr showGuides="1">
      <p:cViewPr varScale="1">
        <p:scale>
          <a:sx n="81" d="100"/>
          <a:sy n="81" d="100"/>
        </p:scale>
        <p:origin x="1507" y="67"/>
      </p:cViewPr>
      <p:guideLst>
        <p:guide orient="horz" pos="2166"/>
        <p:guide pos="2968"/>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buFont typeface="Arial" panose="020B0604020202020204" pitchFamily="34" charset="0"/>
              <a:buNone/>
              <a:defRPr sz="12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buFont typeface="Arial" panose="020B0604020202020204" pitchFamily="34" charset="0"/>
              <a:buNone/>
              <a:defRPr sz="1200" noProof="1">
                <a:latin typeface="Arial" panose="020B0604020202020204" pitchFamily="34" charset="0"/>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D8A6BEF-14CD-4A7C-AD10-641B73ADF9E4}" type="datetimeFigureOut">
              <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t>2020/5/9</a:t>
            </a:fld>
            <a:endPar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9636" name="幻灯片图像占位符 3"/>
          <p:cNvSpPr>
            <a:spLocks noGrp="1" noRot="1" noChangeAspect="1"/>
          </p:cNvSpPr>
          <p:nvPr>
            <p:ph type="sldImg"/>
          </p:nvPr>
        </p:nvSpPr>
        <p:spPr>
          <a:xfrm>
            <a:off x="1371600" y="1143000"/>
            <a:ext cx="4114800" cy="3086100"/>
          </a:xfrm>
          <a:prstGeom prst="rect">
            <a:avLst/>
          </a:prstGeom>
          <a:noFill/>
          <a:ln w="12700" cap="flat" cmpd="sng">
            <a:solidFill>
              <a:srgbClr val="000000"/>
            </a:solidFill>
            <a:prstDash val="solid"/>
            <a:round/>
            <a:headEnd type="none" w="med" len="med"/>
            <a:tailEnd type="none" w="med" len="med"/>
          </a:ln>
        </p:spPr>
      </p:sp>
      <p:sp>
        <p:nvSpPr>
          <p:cNvPr id="7173" name="备注占位符 4"/>
          <p:cNvSpPr>
            <a:spLocks noGrp="1" noChangeArrowheads="1"/>
          </p:cNvSpPr>
          <p:nvPr>
            <p:ph type="body" sz="quarter" idx="4294967295"/>
          </p:nvPr>
        </p:nvSpPr>
        <p:spPr bwMode="auto">
          <a:xfrm>
            <a:off x="685800" y="4400550"/>
            <a:ext cx="5486400" cy="3600450"/>
          </a:xfrm>
          <a:prstGeom prst="rect">
            <a:avLst/>
          </a:prstGeom>
          <a:noFill/>
          <a:ln w="9525">
            <a:noFill/>
            <a:miter lim="800000"/>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p>
          <a:p>
            <a:pPr marL="457200" marR="0" lvl="1"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第二级</a:t>
            </a:r>
          </a:p>
          <a:p>
            <a:pPr marL="914400" marR="0" lvl="2"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第三级</a:t>
            </a:r>
          </a:p>
          <a:p>
            <a:pPr marL="1371600" marR="0" lvl="3"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第四级</a:t>
            </a:r>
          </a:p>
          <a:p>
            <a:pPr marL="1828800" marR="0" lvl="4"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第五级</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buFont typeface="Arial" panose="020B0604020202020204" pitchFamily="34" charset="0"/>
              <a:buNone/>
              <a:defRPr sz="12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wrap="square" lIns="91440" tIns="45720" rIns="91440" bIns="45720" numCol="1" anchor="b" anchorCtr="0" compatLnSpc="1"/>
          <a:lstStyle/>
          <a:p>
            <a:pPr lvl="0" algn="r" eaLnBrk="1" hangingPunct="1">
              <a:buFont typeface="Arial" panose="020B0604020202020204" pitchFamily="34" charset="0"/>
              <a:buNone/>
            </a:pPr>
            <a:fld id="{9A0DB2DC-4C9A-4742-B13C-FB6460FD3503}" type="slidenum">
              <a:rPr lang="zh-CN" altLang="en-US" sz="1200" dirty="0"/>
              <a:t>‹#›</a:t>
            </a:fld>
            <a:endParaRPr lang="zh-CN" altLang="en-US" sz="1200" dirty="0"/>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0"/>
      </a:spcBef>
      <a:spcAft>
        <a:spcPct val="0"/>
      </a:spcAft>
      <a:defRPr sz="1200" kern="1200">
        <a:solidFill>
          <a:schemeClr val="tx1"/>
        </a:solidFill>
        <a:latin typeface="+mn-lt"/>
        <a:ea typeface="+mn-ea"/>
        <a:cs typeface="+mn-cs"/>
      </a:defRPr>
    </a:lvl1pPr>
    <a:lvl2pPr marL="457200" algn="l" rtl="0" eaLnBrk="0" fontAlgn="base" hangingPunct="0">
      <a:spcBef>
        <a:spcPct val="0"/>
      </a:spcBef>
      <a:spcAft>
        <a:spcPct val="0"/>
      </a:spcAft>
      <a:defRPr sz="1200" kern="1200">
        <a:solidFill>
          <a:schemeClr val="tx1"/>
        </a:solidFill>
        <a:latin typeface="+mn-lt"/>
        <a:ea typeface="+mn-ea"/>
        <a:cs typeface="+mn-cs"/>
      </a:defRPr>
    </a:lvl2pPr>
    <a:lvl3pPr marL="914400" algn="l" rtl="0" eaLnBrk="0" fontAlgn="base" hangingPunct="0">
      <a:spcBef>
        <a:spcPct val="0"/>
      </a:spcBef>
      <a:spcAft>
        <a:spcPct val="0"/>
      </a:spcAft>
      <a:defRPr sz="1200" kern="1200">
        <a:solidFill>
          <a:schemeClr val="tx1"/>
        </a:solidFill>
        <a:latin typeface="+mn-lt"/>
        <a:ea typeface="+mn-ea"/>
        <a:cs typeface="+mn-cs"/>
      </a:defRPr>
    </a:lvl3pPr>
    <a:lvl4pPr marL="1371600" algn="l" rtl="0" eaLnBrk="0" fontAlgn="base" hangingPunct="0">
      <a:spcBef>
        <a:spcPct val="0"/>
      </a:spcBef>
      <a:spcAft>
        <a:spcPct val="0"/>
      </a:spcAft>
      <a:defRPr sz="1200" kern="1200">
        <a:solidFill>
          <a:schemeClr val="tx1"/>
        </a:solidFill>
        <a:latin typeface="+mn-lt"/>
        <a:ea typeface="+mn-ea"/>
        <a:cs typeface="+mn-cs"/>
      </a:defRPr>
    </a:lvl4pPr>
    <a:lvl5pPr marL="1828800" algn="l" rtl="0" eaLnBrk="0" fontAlgn="base" hangingPunct="0">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幻灯片图像占位符 1"/>
          <p:cNvSpPr>
            <a:spLocks noGrp="1" noRot="1" noChangeAspect="1" noTextEdit="1"/>
          </p:cNvSpPr>
          <p:nvPr>
            <p:ph type="sldImg"/>
          </p:nvPr>
        </p:nvSpPr>
        <p:spPr/>
      </p:sp>
      <p:sp>
        <p:nvSpPr>
          <p:cNvPr id="91139" name="备注占位符 2"/>
          <p:cNvSpPr>
            <a:spLocks noGrp="1"/>
          </p:cNvSpPr>
          <p:nvPr>
            <p:ph type="body" idx="1"/>
          </p:nvPr>
        </p:nvSpPr>
        <p:spPr/>
        <p:txBody>
          <a:bodyPr wrap="square" lIns="91440" tIns="45720" rIns="91440" bIns="45720" anchor="t"/>
          <a:lstStyle/>
          <a:p>
            <a:pPr lvl="0"/>
            <a:endParaRPr lang="zh-CN" altLang="en-US" dirty="0"/>
          </a:p>
        </p:txBody>
      </p:sp>
      <p:sp>
        <p:nvSpPr>
          <p:cNvPr id="91140"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52</a:t>
            </a:fld>
            <a:endParaRPr lang="zh-CN" altLang="en-US" sz="1200"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幻灯片图像占位符 1"/>
          <p:cNvSpPr>
            <a:spLocks noGrp="1" noRot="1" noChangeAspect="1" noTextEdit="1"/>
          </p:cNvSpPr>
          <p:nvPr>
            <p:ph type="sldImg"/>
          </p:nvPr>
        </p:nvSpPr>
        <p:spPr/>
      </p:sp>
      <p:sp>
        <p:nvSpPr>
          <p:cNvPr id="92163" name="备注占位符 2"/>
          <p:cNvSpPr>
            <a:spLocks noGrp="1"/>
          </p:cNvSpPr>
          <p:nvPr>
            <p:ph type="body" idx="1"/>
          </p:nvPr>
        </p:nvSpPr>
        <p:spPr/>
        <p:txBody>
          <a:bodyPr wrap="square" lIns="91440" tIns="45720" rIns="91440" bIns="45720" anchor="t"/>
          <a:lstStyle/>
          <a:p>
            <a:pPr lvl="0"/>
            <a:endParaRPr lang="zh-CN" altLang="en-US" dirty="0"/>
          </a:p>
        </p:txBody>
      </p:sp>
      <p:sp>
        <p:nvSpPr>
          <p:cNvPr id="92164"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53</a:t>
            </a:fld>
            <a:endParaRPr lang="zh-CN" altLang="en-US" sz="1200"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幻灯片图像占位符 1"/>
          <p:cNvSpPr>
            <a:spLocks noGrp="1" noRot="1" noChangeAspect="1" noTextEdit="1"/>
          </p:cNvSpPr>
          <p:nvPr>
            <p:ph type="sldImg"/>
          </p:nvPr>
        </p:nvSpPr>
        <p:spPr/>
      </p:sp>
      <p:sp>
        <p:nvSpPr>
          <p:cNvPr id="94211" name="备注占位符 2"/>
          <p:cNvSpPr>
            <a:spLocks noGrp="1"/>
          </p:cNvSpPr>
          <p:nvPr>
            <p:ph type="body" idx="1"/>
          </p:nvPr>
        </p:nvSpPr>
        <p:spPr/>
        <p:txBody>
          <a:bodyPr wrap="square" lIns="91440" tIns="45720" rIns="91440" bIns="45720" anchor="t"/>
          <a:lstStyle/>
          <a:p>
            <a:pPr lvl="0"/>
            <a:endParaRPr lang="zh-CN" altLang="en-US" dirty="0"/>
          </a:p>
        </p:txBody>
      </p:sp>
      <p:sp>
        <p:nvSpPr>
          <p:cNvPr id="94212"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54</a:t>
            </a:fld>
            <a:endParaRPr lang="zh-CN" altLang="en-US" sz="1200"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幻灯片图像占位符 1"/>
          <p:cNvSpPr>
            <a:spLocks noGrp="1" noRot="1" noChangeAspect="1" noTextEdit="1"/>
          </p:cNvSpPr>
          <p:nvPr>
            <p:ph type="sldImg"/>
          </p:nvPr>
        </p:nvSpPr>
        <p:spPr/>
      </p:sp>
      <p:sp>
        <p:nvSpPr>
          <p:cNvPr id="95235" name="备注占位符 2"/>
          <p:cNvSpPr>
            <a:spLocks noGrp="1"/>
          </p:cNvSpPr>
          <p:nvPr>
            <p:ph type="body" idx="1"/>
          </p:nvPr>
        </p:nvSpPr>
        <p:spPr/>
        <p:txBody>
          <a:bodyPr wrap="square" lIns="91440" tIns="45720" rIns="91440" bIns="45720" anchor="t"/>
          <a:lstStyle/>
          <a:p>
            <a:pPr lvl="0"/>
            <a:endParaRPr lang="zh-CN" altLang="en-US" dirty="0"/>
          </a:p>
        </p:txBody>
      </p:sp>
      <p:sp>
        <p:nvSpPr>
          <p:cNvPr id="95236"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55</a:t>
            </a:fld>
            <a:endParaRPr lang="zh-CN" altLang="en-US" sz="120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idx="4294967295"/>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幻灯片图像占位符 1"/>
          <p:cNvSpPr>
            <a:spLocks noGrp="1" noRot="1" noChangeAspect="1" noTextEdit="1"/>
          </p:cNvSpPr>
          <p:nvPr>
            <p:ph type="sldImg"/>
          </p:nvPr>
        </p:nvSpPr>
        <p:spPr/>
      </p:sp>
      <p:sp>
        <p:nvSpPr>
          <p:cNvPr id="76803" name="备注占位符 2"/>
          <p:cNvSpPr>
            <a:spLocks noGrp="1"/>
          </p:cNvSpPr>
          <p:nvPr>
            <p:ph type="body" idx="1"/>
          </p:nvPr>
        </p:nvSpPr>
        <p:spPr/>
        <p:txBody>
          <a:bodyPr wrap="square" lIns="91440" tIns="45720" rIns="91440" bIns="45720" anchor="t"/>
          <a:lstStyle/>
          <a:p>
            <a:pPr lvl="0"/>
            <a:endParaRPr lang="zh-CN" altLang="en-US" dirty="0"/>
          </a:p>
        </p:txBody>
      </p:sp>
      <p:sp>
        <p:nvSpPr>
          <p:cNvPr id="76804"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45</a:t>
            </a:fld>
            <a:endParaRPr lang="zh-CN" altLang="en-US" sz="12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幻灯片图像占位符 1"/>
          <p:cNvSpPr>
            <a:spLocks noGrp="1" noRot="1" noChangeAspect="1" noTextEdit="1"/>
          </p:cNvSpPr>
          <p:nvPr>
            <p:ph type="sldImg"/>
          </p:nvPr>
        </p:nvSpPr>
        <p:spPr/>
      </p:sp>
      <p:sp>
        <p:nvSpPr>
          <p:cNvPr id="80899" name="备注占位符 2"/>
          <p:cNvSpPr>
            <a:spLocks noGrp="1"/>
          </p:cNvSpPr>
          <p:nvPr>
            <p:ph type="body" idx="1"/>
          </p:nvPr>
        </p:nvSpPr>
        <p:spPr/>
        <p:txBody>
          <a:bodyPr wrap="square" lIns="91440" tIns="45720" rIns="91440" bIns="45720" anchor="t"/>
          <a:lstStyle/>
          <a:p>
            <a:pPr lvl="0"/>
            <a:endParaRPr lang="zh-CN" altLang="en-US" dirty="0"/>
          </a:p>
        </p:txBody>
      </p:sp>
      <p:sp>
        <p:nvSpPr>
          <p:cNvPr id="80900"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46</a:t>
            </a:fld>
            <a:endParaRPr lang="zh-CN" altLang="en-US" sz="1200"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幻灯片图像占位符 1"/>
          <p:cNvSpPr>
            <a:spLocks noGrp="1" noRot="1" noChangeAspect="1" noTextEdit="1"/>
          </p:cNvSpPr>
          <p:nvPr>
            <p:ph type="sldImg"/>
          </p:nvPr>
        </p:nvSpPr>
        <p:spPr/>
      </p:sp>
      <p:sp>
        <p:nvSpPr>
          <p:cNvPr id="84995" name="备注占位符 2"/>
          <p:cNvSpPr>
            <a:spLocks noGrp="1"/>
          </p:cNvSpPr>
          <p:nvPr>
            <p:ph type="body" idx="1"/>
          </p:nvPr>
        </p:nvSpPr>
        <p:spPr/>
        <p:txBody>
          <a:bodyPr wrap="square" lIns="91440" tIns="45720" rIns="91440" bIns="45720" anchor="t"/>
          <a:lstStyle/>
          <a:p>
            <a:pPr lvl="0"/>
            <a:endParaRPr lang="zh-CN" altLang="en-US" dirty="0"/>
          </a:p>
        </p:txBody>
      </p:sp>
      <p:sp>
        <p:nvSpPr>
          <p:cNvPr id="84996"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47</a:t>
            </a:fld>
            <a:endParaRPr lang="zh-CN" altLang="en-US" sz="12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幻灯片图像占位符 1"/>
          <p:cNvSpPr>
            <a:spLocks noGrp="1" noRot="1" noChangeAspect="1" noTextEdit="1"/>
          </p:cNvSpPr>
          <p:nvPr>
            <p:ph type="sldImg"/>
          </p:nvPr>
        </p:nvSpPr>
        <p:spPr/>
      </p:sp>
      <p:sp>
        <p:nvSpPr>
          <p:cNvPr id="86019" name="备注占位符 2"/>
          <p:cNvSpPr>
            <a:spLocks noGrp="1"/>
          </p:cNvSpPr>
          <p:nvPr>
            <p:ph type="body" idx="1"/>
          </p:nvPr>
        </p:nvSpPr>
        <p:spPr/>
        <p:txBody>
          <a:bodyPr wrap="square" lIns="91440" tIns="45720" rIns="91440" bIns="45720" anchor="t"/>
          <a:lstStyle/>
          <a:p>
            <a:pPr lvl="0"/>
            <a:endParaRPr lang="zh-CN" altLang="en-US" dirty="0"/>
          </a:p>
        </p:txBody>
      </p:sp>
      <p:sp>
        <p:nvSpPr>
          <p:cNvPr id="86020"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48</a:t>
            </a:fld>
            <a:endParaRPr lang="zh-CN" altLang="en-US" sz="12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幻灯片图像占位符 1"/>
          <p:cNvSpPr>
            <a:spLocks noGrp="1" noRot="1" noChangeAspect="1" noTextEdit="1"/>
          </p:cNvSpPr>
          <p:nvPr>
            <p:ph type="sldImg"/>
          </p:nvPr>
        </p:nvSpPr>
        <p:spPr/>
      </p:sp>
      <p:sp>
        <p:nvSpPr>
          <p:cNvPr id="87043" name="备注占位符 2"/>
          <p:cNvSpPr>
            <a:spLocks noGrp="1"/>
          </p:cNvSpPr>
          <p:nvPr>
            <p:ph type="body" idx="1"/>
          </p:nvPr>
        </p:nvSpPr>
        <p:spPr/>
        <p:txBody>
          <a:bodyPr wrap="square" lIns="91440" tIns="45720" rIns="91440" bIns="45720" anchor="t"/>
          <a:lstStyle/>
          <a:p>
            <a:pPr lvl="0"/>
            <a:endParaRPr lang="zh-CN" altLang="en-US" dirty="0"/>
          </a:p>
        </p:txBody>
      </p:sp>
      <p:sp>
        <p:nvSpPr>
          <p:cNvPr id="87044"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49</a:t>
            </a:fld>
            <a:endParaRPr lang="zh-CN" altLang="en-US" sz="120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幻灯片图像占位符 1"/>
          <p:cNvSpPr>
            <a:spLocks noGrp="1" noRot="1" noChangeAspect="1" noTextEdit="1"/>
          </p:cNvSpPr>
          <p:nvPr>
            <p:ph type="sldImg"/>
          </p:nvPr>
        </p:nvSpPr>
        <p:spPr/>
      </p:sp>
      <p:sp>
        <p:nvSpPr>
          <p:cNvPr id="89091" name="备注占位符 2"/>
          <p:cNvSpPr>
            <a:spLocks noGrp="1"/>
          </p:cNvSpPr>
          <p:nvPr>
            <p:ph type="body" idx="1"/>
          </p:nvPr>
        </p:nvSpPr>
        <p:spPr/>
        <p:txBody>
          <a:bodyPr wrap="square" lIns="91440" tIns="45720" rIns="91440" bIns="45720" anchor="t"/>
          <a:lstStyle/>
          <a:p>
            <a:pPr lvl="0"/>
            <a:endParaRPr lang="zh-CN" altLang="en-US" dirty="0"/>
          </a:p>
        </p:txBody>
      </p:sp>
      <p:sp>
        <p:nvSpPr>
          <p:cNvPr id="89092"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50</a:t>
            </a:fld>
            <a:endParaRPr lang="zh-CN" altLang="en-US" sz="120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幻灯片图像占位符 1"/>
          <p:cNvSpPr>
            <a:spLocks noGrp="1" noRot="1" noChangeAspect="1" noTextEdit="1"/>
          </p:cNvSpPr>
          <p:nvPr>
            <p:ph type="sldImg"/>
          </p:nvPr>
        </p:nvSpPr>
        <p:spPr/>
      </p:sp>
      <p:sp>
        <p:nvSpPr>
          <p:cNvPr id="90115" name="备注占位符 2"/>
          <p:cNvSpPr>
            <a:spLocks noGrp="1"/>
          </p:cNvSpPr>
          <p:nvPr>
            <p:ph type="body" idx="1"/>
          </p:nvPr>
        </p:nvSpPr>
        <p:spPr/>
        <p:txBody>
          <a:bodyPr wrap="square" lIns="91440" tIns="45720" rIns="91440" bIns="45720" anchor="t"/>
          <a:lstStyle/>
          <a:p>
            <a:pPr lvl="0"/>
            <a:endParaRPr lang="zh-CN" altLang="en-US" dirty="0"/>
          </a:p>
        </p:txBody>
      </p:sp>
      <p:sp>
        <p:nvSpPr>
          <p:cNvPr id="90116"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lvl="0" algn="r" eaLnBrk="1" hangingPunct="1">
              <a:buFont typeface="Arial" panose="020B0604020202020204" pitchFamily="34" charset="0"/>
            </a:pPr>
            <a:fld id="{9A0DB2DC-4C9A-4742-B13C-FB6460FD3503}" type="slidenum">
              <a:rPr lang="zh-CN" altLang="en-US" sz="1200" dirty="0"/>
              <a:t>51</a:t>
            </a:fld>
            <a:endParaRPr lang="zh-CN" altLang="en-US" sz="1200"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3.xml"/><Relationship Id="rId7"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9"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gradFill rotWithShape="0">
          <a:gsLst>
            <a:gs pos="0">
              <a:schemeClr val="bg1"/>
            </a:gs>
            <a:gs pos="100000">
              <a:srgbClr val="FCFCFA"/>
            </a:gs>
          </a:gsLst>
          <a:lin ang="2700000" scaled="1"/>
          <a:tileRect/>
        </a:gradFill>
        <a:effectLst/>
      </p:bgPr>
    </p:bg>
    <p:spTree>
      <p:nvGrpSpPr>
        <p:cNvPr id="1" name=""/>
        <p:cNvGrpSpPr/>
        <p:nvPr/>
      </p:nvGrpSpPr>
      <p:grpSpPr>
        <a:xfrm>
          <a:off x="0" y="0"/>
          <a:ext cx="0" cy="0"/>
          <a:chOff x="0" y="0"/>
          <a:chExt cx="0" cy="0"/>
        </a:xfrm>
      </p:grpSpPr>
      <p:sp>
        <p:nvSpPr>
          <p:cNvPr id="14" name="Freeform 33"/>
          <p:cNvSpPr>
            <a:spLocks noChangeArrowheads="1"/>
          </p:cNvSpPr>
          <p:nvPr/>
        </p:nvSpPr>
        <p:spPr bwMode="auto">
          <a:xfrm>
            <a:off x="1557338" y="2743200"/>
            <a:ext cx="7581900" cy="2195513"/>
          </a:xfrm>
          <a:custGeom>
            <a:avLst/>
            <a:gdLst/>
            <a:ahLst/>
            <a:cxnLst>
              <a:cxn ang="0">
                <a:pos x="5376" y="942"/>
              </a:cxn>
              <a:cxn ang="0">
                <a:pos x="5376" y="1137"/>
              </a:cxn>
              <a:cxn ang="0">
                <a:pos x="2235" y="911"/>
              </a:cxn>
              <a:cxn ang="0">
                <a:pos x="0" y="834"/>
              </a:cxn>
              <a:cxn ang="0">
                <a:pos x="2481" y="720"/>
              </a:cxn>
              <a:cxn ang="0">
                <a:pos x="5376" y="942"/>
              </a:cxn>
            </a:cxnLst>
            <a:rect l="0" t="0" r="r" b="b"/>
            <a:pathLst>
              <a:path w="5376" h="1383">
                <a:moveTo>
                  <a:pt x="5376" y="942"/>
                </a:moveTo>
                <a:lnTo>
                  <a:pt x="5376" y="1137"/>
                </a:lnTo>
                <a:cubicBezTo>
                  <a:pt x="5376" y="1137"/>
                  <a:pt x="4224" y="21"/>
                  <a:pt x="2235" y="911"/>
                </a:cubicBezTo>
                <a:cubicBezTo>
                  <a:pt x="1185" y="1380"/>
                  <a:pt x="0" y="834"/>
                  <a:pt x="0" y="834"/>
                </a:cubicBezTo>
                <a:cubicBezTo>
                  <a:pt x="41" y="802"/>
                  <a:pt x="1179" y="1383"/>
                  <a:pt x="2481" y="720"/>
                </a:cubicBezTo>
                <a:cubicBezTo>
                  <a:pt x="4155" y="0"/>
                  <a:pt x="5376" y="942"/>
                  <a:pt x="5376" y="942"/>
                </a:cubicBezTo>
                <a:close/>
              </a:path>
            </a:pathLst>
          </a:custGeom>
          <a:solidFill>
            <a:schemeClr val="accent1">
              <a:alpha val="20000"/>
            </a:schemeClr>
          </a:solidFill>
          <a:ln w="9525">
            <a:noFill/>
            <a:round/>
          </a:ln>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5" name="Freeform 34"/>
          <p:cNvSpPr>
            <a:spLocks noChangeArrowheads="1"/>
          </p:cNvSpPr>
          <p:nvPr/>
        </p:nvSpPr>
        <p:spPr bwMode="auto">
          <a:xfrm>
            <a:off x="1143000" y="2514600"/>
            <a:ext cx="8016875" cy="2430463"/>
          </a:xfrm>
          <a:custGeom>
            <a:avLst/>
            <a:gdLst/>
            <a:ahLst/>
            <a:cxnLst>
              <a:cxn ang="0">
                <a:pos x="2468" y="868"/>
              </a:cxn>
              <a:cxn ang="0">
                <a:pos x="18" y="867"/>
              </a:cxn>
              <a:cxn ang="0">
                <a:pos x="2578" y="744"/>
              </a:cxn>
              <a:cxn ang="0">
                <a:pos x="5324" y="771"/>
              </a:cxn>
              <a:cxn ang="0">
                <a:pos x="5324" y="980"/>
              </a:cxn>
              <a:cxn ang="0">
                <a:pos x="2464" y="872"/>
              </a:cxn>
            </a:cxnLst>
            <a:rect l="0" t="0" r="r" b="b"/>
            <a:pathLst>
              <a:path w="5324" h="1531">
                <a:moveTo>
                  <a:pt x="2468" y="868"/>
                </a:moveTo>
                <a:cubicBezTo>
                  <a:pt x="1212" y="1531"/>
                  <a:pt x="0" y="888"/>
                  <a:pt x="18" y="867"/>
                </a:cubicBezTo>
                <a:cubicBezTo>
                  <a:pt x="36" y="846"/>
                  <a:pt x="1311" y="1455"/>
                  <a:pt x="2578" y="744"/>
                </a:cubicBezTo>
                <a:cubicBezTo>
                  <a:pt x="4148" y="0"/>
                  <a:pt x="5324" y="771"/>
                  <a:pt x="5324" y="771"/>
                </a:cubicBezTo>
                <a:lnTo>
                  <a:pt x="5324" y="980"/>
                </a:lnTo>
                <a:cubicBezTo>
                  <a:pt x="5252" y="864"/>
                  <a:pt x="4040" y="96"/>
                  <a:pt x="2464" y="872"/>
                </a:cubicBezTo>
              </a:path>
            </a:pathLst>
          </a:custGeom>
          <a:solidFill>
            <a:schemeClr val="accent1"/>
          </a:solidFill>
          <a:ln w="9525">
            <a:noFill/>
            <a:round/>
          </a:ln>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6" name="Freeform 35"/>
          <p:cNvSpPr>
            <a:spLocks noChangeArrowheads="1"/>
          </p:cNvSpPr>
          <p:nvPr/>
        </p:nvSpPr>
        <p:spPr bwMode="auto">
          <a:xfrm>
            <a:off x="1489075" y="2559050"/>
            <a:ext cx="7654925" cy="2387600"/>
          </a:xfrm>
          <a:custGeom>
            <a:avLst/>
            <a:gdLst/>
            <a:ahLst/>
            <a:cxnLst>
              <a:cxn ang="0">
                <a:pos x="5082" y="912"/>
              </a:cxn>
              <a:cxn ang="0">
                <a:pos x="5083" y="1068"/>
              </a:cxn>
              <a:cxn ang="0">
                <a:pos x="2288" y="880"/>
              </a:cxn>
              <a:cxn ang="0">
                <a:pos x="6" y="940"/>
              </a:cxn>
              <a:cxn ang="0">
                <a:pos x="2250" y="832"/>
              </a:cxn>
              <a:cxn ang="0">
                <a:pos x="5082" y="912"/>
              </a:cxn>
            </a:cxnLst>
            <a:rect l="0" t="0" r="r" b="b"/>
            <a:pathLst>
              <a:path w="5083" h="1504">
                <a:moveTo>
                  <a:pt x="5082" y="912"/>
                </a:moveTo>
                <a:lnTo>
                  <a:pt x="5083" y="1068"/>
                </a:lnTo>
                <a:cubicBezTo>
                  <a:pt x="5026" y="1020"/>
                  <a:pt x="3922" y="140"/>
                  <a:pt x="2288" y="880"/>
                </a:cubicBezTo>
                <a:cubicBezTo>
                  <a:pt x="1046" y="1504"/>
                  <a:pt x="11" y="947"/>
                  <a:pt x="6" y="940"/>
                </a:cubicBezTo>
                <a:cubicBezTo>
                  <a:pt x="0" y="932"/>
                  <a:pt x="1010" y="1416"/>
                  <a:pt x="2250" y="832"/>
                </a:cubicBezTo>
                <a:cubicBezTo>
                  <a:pt x="3853" y="0"/>
                  <a:pt x="5082" y="912"/>
                  <a:pt x="5082" y="912"/>
                </a:cubicBezTo>
                <a:close/>
              </a:path>
            </a:pathLst>
          </a:custGeom>
          <a:solidFill>
            <a:schemeClr val="accent1">
              <a:alpha val="67000"/>
            </a:schemeClr>
          </a:solidFill>
          <a:ln w="9525">
            <a:noFill/>
            <a:round/>
          </a:ln>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2053" name="Picture 21" descr="12"/>
          <p:cNvPicPr>
            <a:picLocks noChangeAspect="1"/>
          </p:cNvPicPr>
          <p:nvPr/>
        </p:nvPicPr>
        <p:blipFill>
          <a:blip r:embed="rId2"/>
          <a:stretch>
            <a:fillRect/>
          </a:stretch>
        </p:blipFill>
        <p:spPr>
          <a:xfrm>
            <a:off x="0" y="0"/>
            <a:ext cx="8105775" cy="6721475"/>
          </a:xfrm>
          <a:prstGeom prst="rect">
            <a:avLst/>
          </a:prstGeom>
          <a:noFill/>
          <a:ln w="9525">
            <a:noFill/>
          </a:ln>
        </p:spPr>
      </p:pic>
      <p:sp>
        <p:nvSpPr>
          <p:cNvPr id="3080" name="Rectangle 8"/>
          <p:cNvSpPr>
            <a:spLocks noGrp="1" noChangeArrowheads="1"/>
          </p:cNvSpPr>
          <p:nvPr>
            <p:ph type="ctrTitle" sz="quarter"/>
          </p:nvPr>
        </p:nvSpPr>
        <p:spPr>
          <a:xfrm>
            <a:off x="914400" y="4724400"/>
            <a:ext cx="7772400" cy="1470025"/>
          </a:xfrm>
        </p:spPr>
        <p:txBody>
          <a:bodyPr/>
          <a:lstStyle>
            <a:lvl1pPr algn="r">
              <a:defRPr sz="4400">
                <a:latin typeface="Verdana" panose="020B0604030504040204" pitchFamily="34" charset="0"/>
              </a:defRPr>
            </a:lvl1pPr>
          </a:lstStyle>
          <a:p>
            <a:pPr lvl="0"/>
            <a:r>
              <a:rPr lang="zh-CN" altLang="en-US" noProof="0"/>
              <a:t>单击此处编辑母版标题样式</a:t>
            </a:r>
            <a:endParaRPr lang="en-US" altLang="zh-CN" noProof="0"/>
          </a:p>
        </p:txBody>
      </p:sp>
      <p:sp>
        <p:nvSpPr>
          <p:cNvPr id="3081" name="Rectangle 9"/>
          <p:cNvSpPr>
            <a:spLocks noGrp="1" noChangeArrowheads="1"/>
          </p:cNvSpPr>
          <p:nvPr>
            <p:ph type="subTitle" sz="quarter" idx="1"/>
          </p:nvPr>
        </p:nvSpPr>
        <p:spPr bwMode="hidden">
          <a:xfrm>
            <a:off x="3810000" y="3581400"/>
            <a:ext cx="4892675" cy="396875"/>
          </a:xfrm>
        </p:spPr>
        <p:txBody>
          <a:bodyPr>
            <a:spAutoFit/>
          </a:bodyPr>
          <a:lstStyle>
            <a:lvl1pPr marL="0" indent="0" algn="dist">
              <a:spcBef>
                <a:spcPct val="0"/>
              </a:spcBef>
              <a:buFontTx/>
              <a:buNone/>
              <a:defRPr sz="2000" i="1"/>
            </a:lvl1pPr>
          </a:lstStyle>
          <a:p>
            <a:pPr lvl="0"/>
            <a:r>
              <a:rPr lang="zh-CN" altLang="en-US" noProof="0"/>
              <a:t>单击此处编辑母版副标题样式</a:t>
            </a:r>
            <a:endParaRPr lang="en-US" altLang="zh-CN" noProof="0"/>
          </a:p>
        </p:txBody>
      </p:sp>
      <p:sp>
        <p:nvSpPr>
          <p:cNvPr id="18" name="Rectangle 10"/>
          <p:cNvSpPr>
            <a:spLocks noGrp="1" noChangeArrowheads="1"/>
          </p:cNvSpPr>
          <p:nvPr>
            <p:ph type="dt" sz="quarter" idx="2"/>
          </p:nvPr>
        </p:nvSpPr>
        <p:spPr bwMode="auto">
          <a:xfrm>
            <a:off x="457200" y="6245225"/>
            <a:ext cx="2133600" cy="476250"/>
          </a:xfrm>
          <a:prstGeom prst="rect">
            <a:avLst/>
          </a:prstGeom>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9" name="Rectangle 11"/>
          <p:cNvSpPr>
            <a:spLocks noGrp="1" noChangeArrowheads="1"/>
          </p:cNvSpPr>
          <p:nvPr>
            <p:ph type="ftr" sz="quarter" idx="3"/>
          </p:nvPr>
        </p:nvSpPr>
        <p:spPr bwMode="auto">
          <a:xfrm>
            <a:off x="3124200" y="6245225"/>
            <a:ext cx="2895600" cy="476250"/>
          </a:xfrm>
          <a:prstGeom prst="rect">
            <a:avLst/>
          </a:prstGeom>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 name="Rectangle 12"/>
          <p:cNvSpPr>
            <a:spLocks noGrp="1" noChangeArrowheads="1"/>
          </p:cNvSpPr>
          <p:nvPr>
            <p:ph type="sldNum" sz="quarter" idx="4"/>
          </p:nvPr>
        </p:nvSpPr>
        <p:spPr bwMode="auto">
          <a:xfrm>
            <a:off x="6553200" y="6245225"/>
            <a:ext cx="2133600" cy="476250"/>
          </a:xfrm>
          <a:prstGeom prst="rect">
            <a:avLst/>
          </a:prstGeom>
        </p:spPr>
        <p:txBody>
          <a:bodyPr vert="horz" wrap="square" lIns="91440" tIns="45720" rIns="91440" bIns="45720" numCol="1" anchor="t" anchorCtr="0" compatLnSpc="1"/>
          <a:lstStyle/>
          <a:p>
            <a:pPr algn="r">
              <a:buNone/>
            </a:pPr>
            <a:fld id="{9A0DB2DC-4C9A-4742-B13C-FB6460FD3503}" type="slidenum">
              <a:rPr lang="en-US" altLang="zh-CN" dirty="0"/>
              <a:t>‹#›</a:t>
            </a:fld>
            <a:endParaRPr lang="en-US" altLang="zh-C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2400"/>
            <a:ext cx="2057400" cy="6096000"/>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457200" y="152400"/>
            <a:ext cx="6019800" cy="6096000"/>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2209800" y="152400"/>
            <a:ext cx="6477000" cy="1143000"/>
          </a:xfrm>
        </p:spPr>
        <p:txBody>
          <a:bodyPr/>
          <a:lstStyle/>
          <a:p>
            <a:r>
              <a:rPr lang="zh-CN" altLang="en-US" noProof="1"/>
              <a:t>单击此处编辑母版标题样式</a:t>
            </a:r>
          </a:p>
        </p:txBody>
      </p:sp>
      <p:sp>
        <p:nvSpPr>
          <p:cNvPr id="3" name="文本占位符 2"/>
          <p:cNvSpPr>
            <a:spLocks noGrp="1"/>
          </p:cNvSpPr>
          <p:nvPr>
            <p:ph type="body" sz="half" idx="1"/>
          </p:nvPr>
        </p:nvSpPr>
        <p:spPr>
          <a:xfrm>
            <a:off x="457200" y="1722438"/>
            <a:ext cx="4038600" cy="4525962"/>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48200" y="1722438"/>
            <a:ext cx="4038600" cy="4525962"/>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2209800" y="152400"/>
            <a:ext cx="6477000" cy="1143000"/>
          </a:xfrm>
        </p:spPr>
        <p:txBody>
          <a:bodyPr/>
          <a:lstStyle/>
          <a:p>
            <a:r>
              <a:rPr lang="zh-CN" altLang="en-US" noProof="1"/>
              <a:t>单击此处编辑母版标题样式</a:t>
            </a:r>
          </a:p>
        </p:txBody>
      </p:sp>
      <p:sp>
        <p:nvSpPr>
          <p:cNvPr id="3" name="表格占位符 2"/>
          <p:cNvSpPr>
            <a:spLocks noGrp="1"/>
          </p:cNvSpPr>
          <p:nvPr>
            <p:ph type="tbl" idx="1" hasCustomPrompt="1"/>
          </p:nvPr>
        </p:nvSpPr>
        <p:spPr>
          <a:xfrm>
            <a:off x="457200" y="1722438"/>
            <a:ext cx="8229600" cy="4525962"/>
          </a:xfrm>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Tx/>
              <a:buSzTx/>
              <a:buFontTx/>
              <a:buChar char="•"/>
              <a:defRPr/>
            </a:pPr>
            <a:r>
              <a:rPr kumimoji="0" lang="zh-CN" altLang="en-US" sz="3200" b="0" i="0" u="none" strike="noStrike" kern="0" cap="none" spc="0" normalizeH="0" baseline="0" noProof="1">
                <a:ln>
                  <a:noFill/>
                </a:ln>
                <a:solidFill>
                  <a:schemeClr val="tx1"/>
                </a:solidFill>
                <a:effectLst/>
                <a:uLnTx/>
                <a:uFillTx/>
                <a:latin typeface="+mn-lt"/>
                <a:ea typeface="+mn-ea"/>
                <a:cs typeface="+mn-cs"/>
              </a:rPr>
              <a:t>单击图标添加表格</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OverObj" preserve="1">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a:xfrm>
            <a:off x="2209800" y="152400"/>
            <a:ext cx="6477000" cy="1143000"/>
          </a:xfrm>
        </p:spPr>
        <p:txBody>
          <a:bodyPr/>
          <a:lstStyle/>
          <a:p>
            <a:r>
              <a:rPr lang="zh-CN" altLang="en-US" noProof="1"/>
              <a:t>单击此处编辑母版标题样式</a:t>
            </a:r>
          </a:p>
        </p:txBody>
      </p:sp>
      <p:sp>
        <p:nvSpPr>
          <p:cNvPr id="3" name="文本占位符 2"/>
          <p:cNvSpPr>
            <a:spLocks noGrp="1"/>
          </p:cNvSpPr>
          <p:nvPr>
            <p:ph type="body" sz="half" idx="1"/>
          </p:nvPr>
        </p:nvSpPr>
        <p:spPr>
          <a:xfrm>
            <a:off x="457200" y="1722438"/>
            <a:ext cx="8229600" cy="2185987"/>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57200" y="4060825"/>
            <a:ext cx="8229600" cy="2187575"/>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dgm" preserve="1">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2209800" y="152400"/>
            <a:ext cx="6477000" cy="1143000"/>
          </a:xfrm>
        </p:spPr>
        <p:txBody>
          <a:bodyPr/>
          <a:lstStyle/>
          <a:p>
            <a:r>
              <a:rPr lang="zh-CN" altLang="en-US" noProof="1"/>
              <a:t>单击此处编辑母版标题样式</a:t>
            </a:r>
          </a:p>
        </p:txBody>
      </p:sp>
      <p:sp>
        <p:nvSpPr>
          <p:cNvPr id="3" name="SmartArt 占位符 2"/>
          <p:cNvSpPr>
            <a:spLocks noGrp="1"/>
          </p:cNvSpPr>
          <p:nvPr>
            <p:ph type="pic" idx="1"/>
          </p:nvPr>
        </p:nvSpPr>
        <p:spPr>
          <a:xfrm>
            <a:off x="457200" y="1722438"/>
            <a:ext cx="8229600" cy="4525962"/>
          </a:xfrm>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Tx/>
              <a:buSzTx/>
              <a:buFontTx/>
              <a:buChar char="•"/>
              <a:defRPr/>
            </a:pPr>
            <a:r>
              <a:rPr kumimoji="0" lang="zh-CN" altLang="en-US" sz="3200" b="0" i="0" u="none" strike="noStrike" kern="0" cap="none" spc="0" normalizeH="0" baseline="0" noProof="1">
                <a:ln>
                  <a:noFill/>
                </a:ln>
                <a:solidFill>
                  <a:schemeClr val="tx1"/>
                </a:solidFill>
                <a:effectLst/>
                <a:uLnTx/>
                <a:uFillTx/>
                <a:latin typeface="+mn-lt"/>
                <a:ea typeface="+mn-ea"/>
                <a:cs typeface="+mn-cs"/>
              </a:rPr>
              <a:t>单击图标添加图片</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19459" name="组合 8"/>
          <p:cNvGrpSpPr/>
          <p:nvPr/>
        </p:nvGrpSpPr>
        <p:grpSpPr>
          <a:xfrm>
            <a:off x="0" y="33338"/>
            <a:ext cx="9144000" cy="6824662"/>
            <a:chOff x="0" y="33985"/>
            <a:chExt cx="12192000" cy="6824015"/>
          </a:xfrm>
        </p:grpSpPr>
        <p:sp>
          <p:nvSpPr>
            <p:cNvPr id="9" name="矩形 8"/>
            <p:cNvSpPr/>
            <p:nvPr>
              <p:custDataLst>
                <p:tags r:id="rId4"/>
              </p:custDataLst>
            </p:nvPr>
          </p:nvSpPr>
          <p:spPr>
            <a:xfrm>
              <a:off x="292100" y="303834"/>
              <a:ext cx="11607800" cy="624939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350" b="0" i="0" u="none" strike="noStrike" kern="1200" cap="none" spc="0" normalizeH="0" baseline="0" noProof="1">
                <a:ln>
                  <a:noFill/>
                </a:ln>
                <a:solidFill>
                  <a:schemeClr val="lt1"/>
                </a:solidFill>
                <a:effectLst/>
                <a:uLnTx/>
                <a:uFillTx/>
                <a:latin typeface="+mn-lt"/>
                <a:ea typeface="隶书" panose="02010509060101010101" pitchFamily="49" charset="-122"/>
                <a:cs typeface="+mn-cs"/>
              </a:endParaRPr>
            </a:p>
          </p:txBody>
        </p:sp>
        <p:pic>
          <p:nvPicPr>
            <p:cNvPr id="19461" name="图片 13" descr="5f0588f3ce1e1dd9e1e08ba5a0db1e86"/>
            <p:cNvPicPr>
              <a:picLocks noChangeAspect="1"/>
            </p:cNvPicPr>
            <p:nvPr userDrawn="1">
              <p:custDataLst>
                <p:tags r:id="rId5"/>
              </p:custDataLst>
            </p:nvPr>
          </p:nvPicPr>
          <p:blipFill>
            <a:blip r:embed="rId8"/>
            <a:stretch>
              <a:fillRect/>
            </a:stretch>
          </p:blipFill>
          <p:spPr>
            <a:xfrm>
              <a:off x="0" y="33985"/>
              <a:ext cx="1244600" cy="965199"/>
            </a:xfrm>
            <a:prstGeom prst="rect">
              <a:avLst/>
            </a:prstGeom>
            <a:noFill/>
            <a:ln w="9525">
              <a:noFill/>
            </a:ln>
          </p:spPr>
        </p:pic>
        <p:pic>
          <p:nvPicPr>
            <p:cNvPr id="19462" name="图片 15"/>
            <p:cNvPicPr>
              <a:picLocks noChangeAspect="1"/>
            </p:cNvPicPr>
            <p:nvPr userDrawn="1">
              <p:custDataLst>
                <p:tags r:id="rId6"/>
              </p:custDataLst>
            </p:nvPr>
          </p:nvPicPr>
          <p:blipFill>
            <a:blip r:embed="rId9"/>
            <a:stretch>
              <a:fillRect/>
            </a:stretch>
          </p:blipFill>
          <p:spPr>
            <a:xfrm>
              <a:off x="0" y="1781205"/>
              <a:ext cx="12192000" cy="5076795"/>
            </a:xfrm>
            <a:prstGeom prst="rect">
              <a:avLst/>
            </a:prstGeom>
            <a:noFill/>
            <a:ln w="9525">
              <a:noFill/>
            </a:ln>
          </p:spPr>
        </p:pic>
      </p:grpSp>
      <p:sp>
        <p:nvSpPr>
          <p:cNvPr id="2" name="标题 1"/>
          <p:cNvSpPr>
            <a:spLocks noGrp="1"/>
          </p:cNvSpPr>
          <p:nvPr>
            <p:ph type="title"/>
          </p:nvPr>
        </p:nvSpPr>
        <p:spPr>
          <a:xfrm>
            <a:off x="961200" y="1249200"/>
            <a:ext cx="7219800" cy="723600"/>
          </a:xfrm>
        </p:spPr>
        <p:txBody>
          <a:bodyPr anchor="ctr">
            <a:normAutofit/>
          </a:bodyPr>
          <a:lstStyle>
            <a:lvl1pPr>
              <a:defRPr sz="2400" baseline="0">
                <a:latin typeface="Arial" panose="020B0604020202020204" pitchFamily="34" charset="0"/>
                <a:ea typeface="隶书" panose="02010509060101010101" pitchFamily="49" charset="-122"/>
              </a:defRPr>
            </a:lvl1pPr>
          </a:lstStyle>
          <a:p>
            <a:pPr fontAlgn="base"/>
            <a:r>
              <a:rPr lang="zh-CN" altLang="en-US" strike="noStrike" noProof="1"/>
              <a:t>单击此处编辑母版标题样式</a:t>
            </a:r>
          </a:p>
        </p:txBody>
      </p:sp>
      <p:sp>
        <p:nvSpPr>
          <p:cNvPr id="7" name="内容占位符 6"/>
          <p:cNvSpPr>
            <a:spLocks noGrp="1"/>
          </p:cNvSpPr>
          <p:nvPr>
            <p:ph sz="quarter" idx="13"/>
          </p:nvPr>
        </p:nvSpPr>
        <p:spPr>
          <a:xfrm>
            <a:off x="960835" y="2163600"/>
            <a:ext cx="7219950" cy="3445200"/>
          </a:xfrm>
        </p:spPr>
        <p:txBody>
          <a:bodyPr>
            <a:normAutofit/>
          </a:bodyPr>
          <a:lstStyle>
            <a:lvl1pPr>
              <a:defRPr baseline="0">
                <a:latin typeface="Arial" panose="020B0604020202020204" pitchFamily="34" charset="0"/>
                <a:ea typeface="隶书" panose="02010509060101010101" pitchFamily="49" charset="-122"/>
              </a:defRPr>
            </a:lvl1pPr>
            <a:lvl2pPr>
              <a:defRPr baseline="0">
                <a:latin typeface="Arial" panose="020B0604020202020204" pitchFamily="34" charset="0"/>
                <a:ea typeface="隶书" panose="02010509060101010101" pitchFamily="49" charset="-122"/>
              </a:defRPr>
            </a:lvl2pPr>
            <a:lvl3pPr>
              <a:defRPr baseline="0">
                <a:latin typeface="Arial" panose="020B0604020202020204" pitchFamily="34" charset="0"/>
                <a:ea typeface="隶书" panose="02010509060101010101" pitchFamily="49" charset="-122"/>
              </a:defRPr>
            </a:lvl3pPr>
            <a:lvl4pPr>
              <a:defRPr baseline="0">
                <a:latin typeface="Arial" panose="020B0604020202020204" pitchFamily="34" charset="0"/>
                <a:ea typeface="隶书" panose="02010509060101010101" pitchFamily="49" charset="-122"/>
              </a:defRPr>
            </a:lvl4pPr>
            <a:lvl5pPr>
              <a:defRPr baseline="0">
                <a:latin typeface="Arial" panose="020B0604020202020204" pitchFamily="34" charset="0"/>
                <a:ea typeface="隶书" panose="02010509060101010101" pitchFamily="49" charset="-122"/>
              </a:defRPr>
            </a:lvl5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12" name="日期占位符 2"/>
          <p:cNvSpPr>
            <a:spLocks noGrp="1"/>
          </p:cNvSpPr>
          <p:nvPr>
            <p:ph type="dt" sz="half" idx="2"/>
            <p:custDataLst>
              <p:tags r:id="rId1"/>
            </p:custDataLst>
          </p:nvPr>
        </p:nvSpPr>
        <p:spPr>
          <a:xfrm>
            <a:off x="659606" y="6350000"/>
            <a:ext cx="2025254" cy="315913"/>
          </a:xfrm>
          <a:prstGeom prst="rect">
            <a:avLst/>
          </a:prstGeom>
        </p:spPr>
        <p:txBody>
          <a:bodyPr vert="horz" lIns="91440" tIns="45720" rIns="91440" bIns="45720" rtlCol="0" anchor="ctr">
            <a:normAutofit/>
          </a:bodyPr>
          <a:lstStyle>
            <a:lvl1pPr>
              <a:defRPr baseline="0" smtClean="0">
                <a:latin typeface="Arial" panose="020B0604020202020204" pitchFamily="34" charset="0"/>
                <a:ea typeface="隶书" panose="02010509060101010101" pitchFamily="49" charset="-122"/>
              </a:defRPr>
            </a:lvl1pPr>
          </a:lstStyle>
          <a:p>
            <a:pPr marL="0" marR="0" lvl="0" indent="0" algn="l" defTabSz="914400" rtl="0" eaLnBrk="1" fontAlgn="auto" latinLnBrk="0" hangingPunct="1">
              <a:lnSpc>
                <a:spcPct val="100000"/>
              </a:lnSpc>
              <a:spcBef>
                <a:spcPct val="0"/>
              </a:spcBef>
              <a:spcAft>
                <a:spcPct val="0"/>
              </a:spcAft>
              <a:buClrTx/>
              <a:buSzTx/>
              <a:buFontTx/>
              <a:buNone/>
              <a:defRPr/>
            </a:pPr>
            <a:fld id="{760FBDFE-C587-4B4C-A407-44438C67B59E}" type="datetimeFigureOut">
              <a:rPr kumimoji="0" lang="zh-CN" altLang="en-US" sz="1200" b="0" i="0" u="none" strike="noStrike" kern="1200" cap="none" spc="0" normalizeH="0" baseline="0" noProof="1" smtClean="0">
                <a:ln>
                  <a:noFill/>
                </a:ln>
                <a:solidFill>
                  <a:schemeClr val="tx1">
                    <a:tint val="75000"/>
                  </a:schemeClr>
                </a:solidFill>
                <a:effectLst/>
                <a:uLnTx/>
                <a:uFillTx/>
                <a:latin typeface="Arial" panose="020B0604020202020204" pitchFamily="34" charset="0"/>
                <a:ea typeface="隶书" panose="02010509060101010101" pitchFamily="49" charset="-122"/>
                <a:cs typeface="+mn-cs"/>
              </a:rPr>
              <a:t>2020/5/9</a:t>
            </a:fld>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隶书" panose="02010509060101010101" pitchFamily="49" charset="-122"/>
              <a:cs typeface="+mn-cs"/>
            </a:endParaRPr>
          </a:p>
        </p:txBody>
      </p:sp>
      <p:sp>
        <p:nvSpPr>
          <p:cNvPr id="13" name="页脚占位符 3"/>
          <p:cNvSpPr>
            <a:spLocks noGrp="1"/>
          </p:cNvSpPr>
          <p:nvPr>
            <p:ph type="ftr" sz="quarter" idx="3"/>
            <p:custDataLst>
              <p:tags r:id="rId2"/>
            </p:custDataLst>
          </p:nvPr>
        </p:nvSpPr>
        <p:spPr>
          <a:xfrm>
            <a:off x="3087291" y="6350000"/>
            <a:ext cx="2969419" cy="315913"/>
          </a:xfrm>
          <a:prstGeom prst="rect">
            <a:avLst/>
          </a:prstGeom>
        </p:spPr>
        <p:txBody>
          <a:bodyPr vert="horz" lIns="91440" tIns="45720" rIns="91440" bIns="45720" rtlCol="0" anchor="ctr">
            <a:normAutofit/>
          </a:bodyPr>
          <a:lstStyle>
            <a:lvl1pPr>
              <a:defRPr baseline="0" dirty="0">
                <a:latin typeface="Arial" panose="020B0604020202020204" pitchFamily="34" charset="0"/>
                <a:ea typeface="隶书" panose="02010509060101010101" pitchFamily="49" charset="-122"/>
              </a:defRPr>
            </a:lvl1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隶书" panose="02010509060101010101" pitchFamily="49" charset="-122"/>
              <a:cs typeface="+mn-cs"/>
            </a:endParaRPr>
          </a:p>
        </p:txBody>
      </p:sp>
      <p:sp>
        <p:nvSpPr>
          <p:cNvPr id="14" name="灯片编号占位符 4"/>
          <p:cNvSpPr>
            <a:spLocks noGrp="1"/>
          </p:cNvSpPr>
          <p:nvPr>
            <p:ph type="sldNum" sz="quarter" idx="4"/>
            <p:custDataLst>
              <p:tags r:id="rId3"/>
            </p:custDataLst>
          </p:nvPr>
        </p:nvSpPr>
        <p:spPr>
          <a:xfrm>
            <a:off x="6457950" y="6350000"/>
            <a:ext cx="2025254" cy="315913"/>
          </a:xfrm>
          <a:prstGeom prst="rect">
            <a:avLst/>
          </a:prstGeom>
        </p:spPr>
        <p:txBody>
          <a:bodyPr vert="horz" wrap="square" lIns="91440" tIns="45720" rIns="91440" bIns="45720" numCol="1" anchor="ctr" anchorCtr="0" compatLnSpc="1"/>
          <a:lstStyle/>
          <a:p>
            <a:pPr algn="r" fontAlgn="base"/>
            <a:fld id="{9A0DB2DC-4C9A-4742-B13C-FB6460FD3503}" type="slidenum">
              <a:rPr lang="zh-CN" altLang="en-US" strike="noStrike" noProof="1" dirty="0">
                <a:latin typeface="Arial" panose="020B0604020202020204" pitchFamily="34" charset="0"/>
                <a:ea typeface="隶书" panose="02010509060101010101" pitchFamily="49" charset="-122"/>
                <a:cs typeface="+mn-cs"/>
              </a:rPr>
              <a:t>‹#›</a:t>
            </a:fld>
            <a:endParaRPr lang="zh-CN" altLang="en-US" strike="noStrike" noProof="1">
              <a:ea typeface="隶书" panose="02010509060101010101" pitchFamily="49"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noProof="1"/>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457200" y="1722438"/>
            <a:ext cx="4038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48200" y="1722438"/>
            <a:ext cx="4038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noProof="1"/>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noProof="1"/>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noProof="1"/>
              <a:t>单击此处编辑母版标题样式</a:t>
            </a:r>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Tx/>
              <a:buNone/>
              <a:defRPr/>
            </a:pPr>
            <a:r>
              <a:rPr kumimoji="0" lang="zh-CN" altLang="en-US" sz="3200" b="0" i="0" u="none" strike="noStrike" kern="0" cap="none" spc="0" normalizeH="0" baseline="0" noProof="1">
                <a:ln>
                  <a:noFill/>
                </a:ln>
                <a:solidFill>
                  <a:schemeClr val="tx1"/>
                </a:solidFill>
                <a:effectLst/>
                <a:uLnTx/>
                <a:uFillTx/>
                <a:latin typeface="+mn-lt"/>
                <a:ea typeface="+mn-ea"/>
                <a:cs typeface="+mn-cs"/>
              </a:rPr>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rgbClr val="FDFDFC"/>
            </a:gs>
          </a:gsLst>
          <a:lin ang="2700000" scaled="1"/>
          <a:tileRect/>
        </a:gradFill>
        <a:effectLst/>
      </p:bgPr>
    </p:bg>
    <p:spTree>
      <p:nvGrpSpPr>
        <p:cNvPr id="1" name=""/>
        <p:cNvGrpSpPr/>
        <p:nvPr/>
      </p:nvGrpSpPr>
      <p:grpSpPr>
        <a:xfrm>
          <a:off x="0" y="0"/>
          <a:ext cx="0" cy="0"/>
          <a:chOff x="0" y="0"/>
          <a:chExt cx="0" cy="0"/>
        </a:xfrm>
      </p:grpSpPr>
      <p:grpSp>
        <p:nvGrpSpPr>
          <p:cNvPr id="1026" name="Group 15"/>
          <p:cNvGrpSpPr/>
          <p:nvPr/>
        </p:nvGrpSpPr>
        <p:grpSpPr>
          <a:xfrm>
            <a:off x="3409950" y="533400"/>
            <a:ext cx="5756275" cy="6324600"/>
            <a:chOff x="1872" y="48"/>
            <a:chExt cx="3888" cy="4272"/>
          </a:xfrm>
        </p:grpSpPr>
        <p:pic>
          <p:nvPicPr>
            <p:cNvPr id="1036" name="Picture 14" descr="222"/>
            <p:cNvPicPr>
              <a:picLocks noChangeAspect="1"/>
            </p:cNvPicPr>
            <p:nvPr userDrawn="1"/>
          </p:nvPicPr>
          <p:blipFill>
            <a:blip r:embed="rId18"/>
            <a:stretch>
              <a:fillRect/>
            </a:stretch>
          </p:blipFill>
          <p:spPr>
            <a:xfrm>
              <a:off x="1872" y="528"/>
              <a:ext cx="3756" cy="3786"/>
            </a:xfrm>
            <a:prstGeom prst="rect">
              <a:avLst/>
            </a:prstGeom>
            <a:noFill/>
            <a:ln w="9525">
              <a:noFill/>
            </a:ln>
          </p:spPr>
        </p:pic>
        <p:pic>
          <p:nvPicPr>
            <p:cNvPr id="1037" name="Picture 11" descr="time"/>
            <p:cNvPicPr>
              <a:picLocks noChangeAspect="1"/>
            </p:cNvPicPr>
            <p:nvPr/>
          </p:nvPicPr>
          <p:blipFill>
            <a:blip r:embed="rId19"/>
            <a:srcRect l="15178" r="5357" b="6129"/>
            <a:stretch>
              <a:fillRect/>
            </a:stretch>
          </p:blipFill>
          <p:spPr>
            <a:xfrm>
              <a:off x="2104" y="48"/>
              <a:ext cx="3656" cy="4272"/>
            </a:xfrm>
            <a:prstGeom prst="rect">
              <a:avLst/>
            </a:prstGeom>
            <a:noFill/>
            <a:ln w="9525">
              <a:noFill/>
            </a:ln>
          </p:spPr>
        </p:pic>
      </p:grpSp>
      <p:sp>
        <p:nvSpPr>
          <p:cNvPr id="1029" name="Freeform 16"/>
          <p:cNvSpPr>
            <a:spLocks noChangeArrowheads="1"/>
          </p:cNvSpPr>
          <p:nvPr/>
        </p:nvSpPr>
        <p:spPr bwMode="auto">
          <a:xfrm rot="185663">
            <a:off x="808038" y="557213"/>
            <a:ext cx="8348663" cy="1644650"/>
          </a:xfrm>
          <a:custGeom>
            <a:avLst/>
            <a:gdLst/>
            <a:ahLst/>
            <a:cxnLst>
              <a:cxn ang="0">
                <a:pos x="5376" y="942"/>
              </a:cxn>
              <a:cxn ang="0">
                <a:pos x="5376" y="1137"/>
              </a:cxn>
              <a:cxn ang="0">
                <a:pos x="2235" y="911"/>
              </a:cxn>
              <a:cxn ang="0">
                <a:pos x="0" y="834"/>
              </a:cxn>
              <a:cxn ang="0">
                <a:pos x="2481" y="720"/>
              </a:cxn>
              <a:cxn ang="0">
                <a:pos x="5376" y="942"/>
              </a:cxn>
            </a:cxnLst>
            <a:rect l="0" t="0" r="r" b="b"/>
            <a:pathLst>
              <a:path w="5376" h="1383">
                <a:moveTo>
                  <a:pt x="5376" y="942"/>
                </a:moveTo>
                <a:lnTo>
                  <a:pt x="5376" y="1137"/>
                </a:lnTo>
                <a:cubicBezTo>
                  <a:pt x="5376" y="1137"/>
                  <a:pt x="4224" y="21"/>
                  <a:pt x="2235" y="911"/>
                </a:cubicBezTo>
                <a:cubicBezTo>
                  <a:pt x="1185" y="1380"/>
                  <a:pt x="0" y="834"/>
                  <a:pt x="0" y="834"/>
                </a:cubicBezTo>
                <a:cubicBezTo>
                  <a:pt x="41" y="802"/>
                  <a:pt x="1179" y="1383"/>
                  <a:pt x="2481" y="720"/>
                </a:cubicBezTo>
                <a:cubicBezTo>
                  <a:pt x="4155" y="0"/>
                  <a:pt x="5376" y="942"/>
                  <a:pt x="5376" y="942"/>
                </a:cubicBezTo>
                <a:close/>
              </a:path>
            </a:pathLst>
          </a:custGeom>
          <a:solidFill>
            <a:schemeClr val="accent1">
              <a:alpha val="20000"/>
            </a:schemeClr>
          </a:solidFill>
          <a:ln w="9525">
            <a:noFill/>
            <a:round/>
          </a:ln>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Freeform 17"/>
          <p:cNvSpPr>
            <a:spLocks noChangeArrowheads="1"/>
          </p:cNvSpPr>
          <p:nvPr/>
        </p:nvSpPr>
        <p:spPr bwMode="auto">
          <a:xfrm rot="185500">
            <a:off x="327025" y="387350"/>
            <a:ext cx="8828088" cy="1820863"/>
          </a:xfrm>
          <a:custGeom>
            <a:avLst/>
            <a:gdLst/>
            <a:ahLst/>
            <a:cxnLst>
              <a:cxn ang="0">
                <a:pos x="2468" y="868"/>
              </a:cxn>
              <a:cxn ang="0">
                <a:pos x="18" y="867"/>
              </a:cxn>
              <a:cxn ang="0">
                <a:pos x="2578" y="744"/>
              </a:cxn>
              <a:cxn ang="0">
                <a:pos x="5324" y="771"/>
              </a:cxn>
              <a:cxn ang="0">
                <a:pos x="5324" y="980"/>
              </a:cxn>
              <a:cxn ang="0">
                <a:pos x="2464" y="872"/>
              </a:cxn>
            </a:cxnLst>
            <a:rect l="0" t="0" r="r" b="b"/>
            <a:pathLst>
              <a:path w="5324" h="1531">
                <a:moveTo>
                  <a:pt x="2468" y="868"/>
                </a:moveTo>
                <a:cubicBezTo>
                  <a:pt x="1212" y="1531"/>
                  <a:pt x="0" y="888"/>
                  <a:pt x="18" y="867"/>
                </a:cubicBezTo>
                <a:cubicBezTo>
                  <a:pt x="36" y="846"/>
                  <a:pt x="1311" y="1455"/>
                  <a:pt x="2578" y="744"/>
                </a:cubicBezTo>
                <a:cubicBezTo>
                  <a:pt x="4148" y="0"/>
                  <a:pt x="5324" y="771"/>
                  <a:pt x="5324" y="771"/>
                </a:cubicBezTo>
                <a:lnTo>
                  <a:pt x="5324" y="980"/>
                </a:lnTo>
                <a:cubicBezTo>
                  <a:pt x="5252" y="864"/>
                  <a:pt x="4040" y="96"/>
                  <a:pt x="2464" y="872"/>
                </a:cubicBezTo>
              </a:path>
            </a:pathLst>
          </a:custGeom>
          <a:solidFill>
            <a:schemeClr val="accent1"/>
          </a:solidFill>
          <a:ln w="9525">
            <a:noFill/>
            <a:round/>
          </a:ln>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1" name="Freeform 18"/>
          <p:cNvSpPr>
            <a:spLocks noChangeArrowheads="1"/>
          </p:cNvSpPr>
          <p:nvPr/>
        </p:nvSpPr>
        <p:spPr bwMode="auto">
          <a:xfrm rot="188783">
            <a:off x="733425" y="420688"/>
            <a:ext cx="8428038" cy="1789113"/>
          </a:xfrm>
          <a:custGeom>
            <a:avLst/>
            <a:gdLst/>
            <a:ahLst/>
            <a:cxnLst>
              <a:cxn ang="0">
                <a:pos x="5082" y="912"/>
              </a:cxn>
              <a:cxn ang="0">
                <a:pos x="5083" y="1068"/>
              </a:cxn>
              <a:cxn ang="0">
                <a:pos x="2288" y="880"/>
              </a:cxn>
              <a:cxn ang="0">
                <a:pos x="6" y="940"/>
              </a:cxn>
              <a:cxn ang="0">
                <a:pos x="2250" y="832"/>
              </a:cxn>
              <a:cxn ang="0">
                <a:pos x="5082" y="912"/>
              </a:cxn>
            </a:cxnLst>
            <a:rect l="0" t="0" r="r" b="b"/>
            <a:pathLst>
              <a:path w="5083" h="1504">
                <a:moveTo>
                  <a:pt x="5082" y="912"/>
                </a:moveTo>
                <a:lnTo>
                  <a:pt x="5083" y="1068"/>
                </a:lnTo>
                <a:cubicBezTo>
                  <a:pt x="5026" y="1020"/>
                  <a:pt x="3922" y="140"/>
                  <a:pt x="2288" y="880"/>
                </a:cubicBezTo>
                <a:cubicBezTo>
                  <a:pt x="1046" y="1504"/>
                  <a:pt x="11" y="947"/>
                  <a:pt x="6" y="940"/>
                </a:cubicBezTo>
                <a:cubicBezTo>
                  <a:pt x="0" y="932"/>
                  <a:pt x="1010" y="1416"/>
                  <a:pt x="2250" y="832"/>
                </a:cubicBezTo>
                <a:cubicBezTo>
                  <a:pt x="3853" y="0"/>
                  <a:pt x="5082" y="912"/>
                  <a:pt x="5082" y="912"/>
                </a:cubicBezTo>
                <a:close/>
              </a:path>
            </a:pathLst>
          </a:custGeom>
          <a:solidFill>
            <a:schemeClr val="accent1">
              <a:alpha val="67000"/>
            </a:schemeClr>
          </a:solidFill>
          <a:ln w="9525">
            <a:noFill/>
            <a:round/>
          </a:ln>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2" name="Picture 7" descr="12"/>
          <p:cNvPicPr>
            <a:picLocks noChangeAspect="1"/>
          </p:cNvPicPr>
          <p:nvPr/>
        </p:nvPicPr>
        <p:blipFill>
          <a:blip r:embed="rId20"/>
          <a:stretch>
            <a:fillRect/>
          </a:stretch>
        </p:blipFill>
        <p:spPr>
          <a:xfrm>
            <a:off x="0" y="0"/>
            <a:ext cx="2438400" cy="2022475"/>
          </a:xfrm>
          <a:prstGeom prst="rect">
            <a:avLst/>
          </a:prstGeom>
          <a:noFill/>
          <a:ln w="9525">
            <a:noFill/>
          </a:ln>
        </p:spPr>
      </p:pic>
      <p:sp>
        <p:nvSpPr>
          <p:cNvPr id="3" name="Rectangle 2"/>
          <p:cNvSpPr>
            <a:spLocks noGrp="1"/>
          </p:cNvSpPr>
          <p:nvPr>
            <p:ph type="title"/>
          </p:nvPr>
        </p:nvSpPr>
        <p:spPr>
          <a:xfrm>
            <a:off x="2209800" y="152400"/>
            <a:ext cx="6477000" cy="1143000"/>
          </a:xfrm>
          <a:prstGeom prst="rect">
            <a:avLst/>
          </a:prstGeom>
          <a:noFill/>
          <a:ln w="9525">
            <a:noFill/>
          </a:ln>
        </p:spPr>
        <p:txBody>
          <a:bodyPr anchor="ctr"/>
          <a:lstStyle/>
          <a:p>
            <a:pPr lvl="0"/>
            <a:r>
              <a:rPr lang="zh-CN" altLang="en-US" dirty="0"/>
              <a:t>单击此处编辑母版标题样式</a:t>
            </a:r>
            <a:endParaRPr lang="en-US" altLang="zh-CN" dirty="0"/>
          </a:p>
        </p:txBody>
      </p:sp>
      <p:sp>
        <p:nvSpPr>
          <p:cNvPr id="1032" name="Rectangle 3"/>
          <p:cNvSpPr>
            <a:spLocks noGrp="1"/>
          </p:cNvSpPr>
          <p:nvPr>
            <p:ph type="body"/>
          </p:nvPr>
        </p:nvSpPr>
        <p:spPr>
          <a:xfrm>
            <a:off x="457200" y="1722438"/>
            <a:ext cx="8229600" cy="4525962"/>
          </a:xfrm>
          <a:prstGeom prst="rect">
            <a:avLst/>
          </a:prstGeom>
          <a:noFill/>
          <a:ln w="9525">
            <a:noFill/>
          </a:ln>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altLang="zh-CN" dirty="0"/>
          </a:p>
        </p:txBody>
      </p:sp>
      <p:sp>
        <p:nvSpPr>
          <p:cNvPr id="4" name="Rectangle 4"/>
          <p:cNvSpPr>
            <a:spLocks noGrp="1" noChangeArrowheads="1"/>
          </p:cNvSpPr>
          <p:nvPr>
            <p:ph type="dt" sz="half" idx="2"/>
          </p:nvPr>
        </p:nvSpPr>
        <p:spPr bwMode="auto">
          <a:xfrm>
            <a:off x="457200" y="6477000"/>
            <a:ext cx="2133600" cy="244475"/>
          </a:xfrm>
          <a:prstGeom prst="rect">
            <a:avLst/>
          </a:prstGeom>
          <a:noFill/>
          <a:ln>
            <a:noFill/>
          </a:ln>
          <a:effectLst/>
        </p:spPr>
        <p:txBody>
          <a:bodyPr vert="horz" wrap="square" lIns="91440" tIns="45720" rIns="91440" bIns="45720" numCol="1" anchor="t" anchorCtr="0" compatLnSpc="1"/>
          <a:lstStyle>
            <a:lvl1pPr>
              <a:buFont typeface="Arial" panose="020B0604020202020204" pitchFamily="34" charset="0"/>
              <a:buNone/>
              <a:defRPr sz="1400" noProof="1">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Rectangle 5"/>
          <p:cNvSpPr>
            <a:spLocks noGrp="1" noChangeArrowheads="1"/>
          </p:cNvSpPr>
          <p:nvPr>
            <p:ph type="ftr" sz="quarter" idx="3"/>
          </p:nvPr>
        </p:nvSpPr>
        <p:spPr bwMode="auto">
          <a:xfrm>
            <a:off x="3124200" y="6477000"/>
            <a:ext cx="2895600" cy="244475"/>
          </a:xfrm>
          <a:prstGeom prst="rect">
            <a:avLst/>
          </a:prstGeom>
          <a:noFill/>
          <a:ln>
            <a:noFill/>
          </a:ln>
          <a:effectLst/>
        </p:spPr>
        <p:txBody>
          <a:bodyPr vert="horz" wrap="square" lIns="91440" tIns="45720" rIns="91440" bIns="45720" numCol="1" anchor="t" anchorCtr="0" compatLnSpc="1"/>
          <a:lstStyle>
            <a:lvl1pPr algn="ctr">
              <a:buFont typeface="Arial" panose="020B0604020202020204" pitchFamily="34" charset="0"/>
              <a:buNone/>
              <a:defRPr sz="1400" noProof="1">
                <a:latin typeface="Arial" panose="020B0604020202020204" pitchFamily="34" charset="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Rectangle 6"/>
          <p:cNvSpPr>
            <a:spLocks noGrp="1" noChangeArrowheads="1"/>
          </p:cNvSpPr>
          <p:nvPr>
            <p:ph type="sldNum" sz="quarter" idx="4"/>
          </p:nvPr>
        </p:nvSpPr>
        <p:spPr bwMode="auto">
          <a:xfrm>
            <a:off x="6553200" y="6477000"/>
            <a:ext cx="2133600" cy="244475"/>
          </a:xfrm>
          <a:prstGeom prst="rect">
            <a:avLst/>
          </a:prstGeom>
          <a:noFill/>
          <a:ln>
            <a:noFill/>
          </a:ln>
          <a:effectLst/>
        </p:spPr>
        <p:txBody>
          <a:bodyPr vert="horz" wrap="square" lIns="91440" tIns="45720" rIns="91440" bIns="45720" numCol="1" anchor="t" anchorCtr="0" compatLnSpc="1"/>
          <a:lstStyle>
            <a:lvl1pPr algn="r">
              <a:buFont typeface="Arial" panose="020B0604020202020204" pitchFamily="34" charset="0"/>
              <a:defRPr sz="1400"/>
            </a:lvl1pPr>
          </a:lstStyle>
          <a:p>
            <a:pPr lvl="0" eaLnBrk="1" hangingPunct="1">
              <a:buNone/>
            </a:pPr>
            <a:fld id="{9A0DB2DC-4C9A-4742-B13C-FB6460FD3503}" type="slidenum">
              <a:rPr lang="en-US" altLang="zh-CN" dirty="0">
                <a:latin typeface="Arial" panose="020B0604020202020204" pitchFamily="34" charset="0"/>
              </a:rPr>
              <a:t>‹#›</a:t>
            </a:fld>
            <a:endParaRPr lang="en-US" altLang="zh-CN"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10.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4.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8.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23.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27.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31.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36.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39.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524126" y="4505960"/>
            <a:ext cx="4316730" cy="922020"/>
          </a:xfrm>
          <a:prstGeom prst="rect">
            <a:avLst/>
          </a:prstGeom>
          <a:noFill/>
          <a:ln>
            <a:solidFill>
              <a:schemeClr val="accent6">
                <a:lumMod val="75000"/>
              </a:schemeClr>
            </a:solidFill>
          </a:ln>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5400" b="1" i="0" u="none" strike="noStrike" kern="1200" cap="none" spc="0" normalizeH="0" baseline="0" noProof="1">
                <a:ln w="6600">
                  <a:solidFill>
                    <a:schemeClr val="accent2"/>
                  </a:solidFill>
                  <a:prstDash val="solid"/>
                </a:ln>
                <a:solidFill>
                  <a:srgbClr val="FFFFFF"/>
                </a:solidFill>
                <a:effectLst>
                  <a:outerShdw dist="38100" dir="2700000" algn="tl" rotWithShape="0">
                    <a:schemeClr val="accent2"/>
                  </a:outerShdw>
                </a:effectLst>
                <a:uLnTx/>
                <a:uFillTx/>
                <a:latin typeface="Times New Roman" panose="02020603050405020304" pitchFamily="18" charset="0"/>
                <a:ea typeface="宋体" panose="02010600030101010101" pitchFamily="2" charset="-122"/>
                <a:cs typeface="+mn-cs"/>
                <a:sym typeface="+mn-ea"/>
              </a:rPr>
              <a:t>中国思想文化</a:t>
            </a:r>
          </a:p>
        </p:txBody>
      </p:sp>
      <p:sp>
        <p:nvSpPr>
          <p:cNvPr id="5" name="Rectangle 3"/>
          <p:cNvSpPr txBox="1">
            <a:spLocks noChangeArrowheads="1"/>
          </p:cNvSpPr>
          <p:nvPr/>
        </p:nvSpPr>
        <p:spPr bwMode="auto">
          <a:xfrm>
            <a:off x="3990975" y="3357880"/>
            <a:ext cx="4902835" cy="1143000"/>
          </a:xfrm>
          <a:prstGeom prst="rect">
            <a:avLst/>
          </a:prstGeom>
          <a:noFill/>
          <a:ln w="9525">
            <a:noFill/>
            <a:miter lim="800000"/>
          </a:ln>
        </p:spPr>
        <p:txBody>
          <a:bodyPr anchor="ctr"/>
          <a:lstStyle/>
          <a:p>
            <a:pPr marR="0" defTabSz="914400" eaLnBrk="0" hangingPunct="0">
              <a:buClrTx/>
              <a:buSzTx/>
              <a:buFontTx/>
              <a:defRPr/>
            </a:pPr>
            <a:r>
              <a:rPr kumimoji="0" lang="zh-CN" altLang="en-US" sz="4800" b="1" kern="0" cap="none" spc="0" normalizeH="0" baseline="0" noProof="0">
                <a:solidFill>
                  <a:srgbClr val="0000FF"/>
                </a:solidFill>
                <a:latin typeface="+mj-lt"/>
                <a:ea typeface="华文新魏" panose="02010800040101010101" pitchFamily="2" charset="-122"/>
                <a:cs typeface="+mj-cs"/>
              </a:rPr>
              <a:t> </a:t>
            </a:r>
            <a:r>
              <a:rPr kumimoji="0" lang="en-US" altLang="zh-CN" sz="4800" b="1" kern="0" cap="none" spc="0" normalizeH="0" baseline="0" noProof="0">
                <a:solidFill>
                  <a:srgbClr val="0000FF"/>
                </a:solidFill>
                <a:latin typeface="+mj-lt"/>
                <a:ea typeface="华文新魏" panose="02010800040101010101" pitchFamily="2" charset="-122"/>
                <a:cs typeface="+mj-cs"/>
              </a:rPr>
              <a:t>2020</a:t>
            </a:r>
            <a:r>
              <a:rPr kumimoji="0" lang="zh-CN" altLang="en-US" sz="4800" b="1" kern="0" cap="none" spc="0" normalizeH="0" baseline="0" noProof="0">
                <a:solidFill>
                  <a:srgbClr val="0000FF"/>
                </a:solidFill>
                <a:latin typeface="+mj-lt"/>
                <a:ea typeface="华文新魏" panose="02010800040101010101" pitchFamily="2" charset="-122"/>
                <a:cs typeface="+mj-cs"/>
              </a:rPr>
              <a:t>中考复习</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124460" y="1597660"/>
            <a:ext cx="11214100" cy="2701290"/>
          </a:xfrm>
          <a:prstGeom prst="rect">
            <a:avLst/>
          </a:prstGeom>
          <a:noFill/>
          <a:ln w="9525">
            <a:noFill/>
          </a:ln>
        </p:spPr>
        <p:txBody>
          <a:bodyPr anchor="t"/>
          <a:lstStyle/>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2.“</a:t>
            </a:r>
            <a:r>
              <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百家争鸣”局面形成与下列诸因素有</a:t>
            </a:r>
          </a:p>
          <a:p>
            <a:pPr>
              <a:spcBef>
                <a:spcPts val="0"/>
              </a:spcBef>
            </a:pPr>
            <a:r>
              <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关系的是</a:t>
            </a:r>
          </a:p>
          <a:p>
            <a:pPr>
              <a:spcBef>
                <a:spcPts val="0"/>
              </a:spcBef>
            </a:pPr>
            <a:r>
              <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①封建经济的迅速发展②私学的兴盛</a:t>
            </a:r>
          </a:p>
          <a:p>
            <a:pPr>
              <a:spcBef>
                <a:spcPts val="0"/>
              </a:spcBef>
            </a:pPr>
            <a:r>
              <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③各国纷争的社会环境④社会的剧烈变革</a:t>
            </a:r>
            <a:endPar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endParaRPr>
          </a:p>
          <a:p>
            <a:pPr>
              <a:spcBef>
                <a:spcPts val="0"/>
              </a:spcBef>
            </a:pPr>
            <a:endPar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a:t>
            </a:r>
            <a:r>
              <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．①②       </a:t>
            </a: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a:t>
            </a:r>
            <a:r>
              <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．③④     </a:t>
            </a:r>
            <a:endPar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endParaRPr>
          </a:p>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a:t>
            </a:r>
            <a:r>
              <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．②③④     </a:t>
            </a: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a:t>
            </a:r>
            <a:r>
              <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．①②③④ </a:t>
            </a:r>
          </a:p>
        </p:txBody>
      </p:sp>
      <p:sp>
        <p:nvSpPr>
          <p:cNvPr id="5" name="文本框 4"/>
          <p:cNvSpPr txBox="1"/>
          <p:nvPr/>
        </p:nvSpPr>
        <p:spPr>
          <a:xfrm>
            <a:off x="2334260" y="2053273"/>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D</a:t>
            </a:r>
          </a:p>
        </p:txBody>
      </p:sp>
      <p:sp>
        <p:nvSpPr>
          <p:cNvPr id="4" name="Text Box 6">
            <a:hlinkClick r:id="rId2" action="ppaction://hlinksldjump"/>
          </p:cNvPr>
          <p:cNvSpPr txBox="1"/>
          <p:nvPr/>
        </p:nvSpPr>
        <p:spPr>
          <a:xfrm>
            <a:off x="2701290" y="24130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49" name="Text Box 13"/>
          <p:cNvSpPr txBox="1"/>
          <p:nvPr/>
        </p:nvSpPr>
        <p:spPr>
          <a:xfrm>
            <a:off x="1454785" y="163195"/>
            <a:ext cx="719010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二、中国近代的思想解放</a:t>
            </a:r>
          </a:p>
        </p:txBody>
      </p:sp>
      <p:graphicFrame>
        <p:nvGraphicFramePr>
          <p:cNvPr id="229379" name="Group 3"/>
          <p:cNvGraphicFramePr>
            <a:graphicFrameLocks noGrp="1"/>
          </p:cNvGraphicFramePr>
          <p:nvPr/>
        </p:nvGraphicFramePr>
        <p:xfrm>
          <a:off x="266065" y="1278890"/>
          <a:ext cx="8712874" cy="1712595"/>
        </p:xfrm>
        <a:graphic>
          <a:graphicData uri="http://schemas.openxmlformats.org/drawingml/2006/table">
            <a:tbl>
              <a:tblPr/>
              <a:tblGrid>
                <a:gridCol w="1447800">
                  <a:extLst>
                    <a:ext uri="{9D8B030D-6E8A-4147-A177-3AD203B41FA5}">
                      <a16:colId xmlns:a16="http://schemas.microsoft.com/office/drawing/2014/main" val="20000"/>
                    </a:ext>
                  </a:extLst>
                </a:gridCol>
                <a:gridCol w="1679575">
                  <a:extLst>
                    <a:ext uri="{9D8B030D-6E8A-4147-A177-3AD203B41FA5}">
                      <a16:colId xmlns:a16="http://schemas.microsoft.com/office/drawing/2014/main" val="20001"/>
                    </a:ext>
                  </a:extLst>
                </a:gridCol>
                <a:gridCol w="2922270">
                  <a:extLst>
                    <a:ext uri="{9D8B030D-6E8A-4147-A177-3AD203B41FA5}">
                      <a16:colId xmlns:a16="http://schemas.microsoft.com/office/drawing/2014/main" val="20002"/>
                    </a:ext>
                  </a:extLst>
                </a:gridCol>
                <a:gridCol w="2663229">
                  <a:extLst>
                    <a:ext uri="{9D8B030D-6E8A-4147-A177-3AD203B41FA5}">
                      <a16:colId xmlns:a16="http://schemas.microsoft.com/office/drawing/2014/main" val="20003"/>
                    </a:ext>
                  </a:extLst>
                </a:gridCol>
              </a:tblGrid>
              <a:tr h="49085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时期</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代表人物</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思想主张</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影响</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22174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鸦片战争时期</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魏源</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编写       </a:t>
                      </a:r>
                    </a:p>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目的是“师夷长技以制夷”。</a:t>
                      </a:r>
                    </a:p>
                  </a:txBody>
                  <a:tcPr marL="144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近代中国开眼看世界的思想家之一。</a:t>
                      </a:r>
                    </a:p>
                  </a:txBody>
                  <a:tcPr marL="144000" marR="180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bl>
          </a:graphicData>
        </a:graphic>
      </p:graphicFrame>
      <p:graphicFrame>
        <p:nvGraphicFramePr>
          <p:cNvPr id="6" name="Group 2"/>
          <p:cNvGraphicFramePr>
            <a:graphicFrameLocks noGrp="1"/>
          </p:cNvGraphicFramePr>
          <p:nvPr/>
        </p:nvGraphicFramePr>
        <p:xfrm>
          <a:off x="277495" y="3011488"/>
          <a:ext cx="8707120" cy="2962656"/>
        </p:xfrm>
        <a:graphic>
          <a:graphicData uri="http://schemas.openxmlformats.org/drawingml/2006/table">
            <a:tbl>
              <a:tblPr/>
              <a:tblGrid>
                <a:gridCol w="1436370">
                  <a:extLst>
                    <a:ext uri="{9D8B030D-6E8A-4147-A177-3AD203B41FA5}">
                      <a16:colId xmlns:a16="http://schemas.microsoft.com/office/drawing/2014/main" val="20000"/>
                    </a:ext>
                  </a:extLst>
                </a:gridCol>
                <a:gridCol w="1667510">
                  <a:extLst>
                    <a:ext uri="{9D8B030D-6E8A-4147-A177-3AD203B41FA5}">
                      <a16:colId xmlns:a16="http://schemas.microsoft.com/office/drawing/2014/main" val="20001"/>
                    </a:ext>
                  </a:extLst>
                </a:gridCol>
                <a:gridCol w="2941320">
                  <a:extLst>
                    <a:ext uri="{9D8B030D-6E8A-4147-A177-3AD203B41FA5}">
                      <a16:colId xmlns:a16="http://schemas.microsoft.com/office/drawing/2014/main" val="20002"/>
                    </a:ext>
                  </a:extLst>
                </a:gridCol>
                <a:gridCol w="2661920">
                  <a:extLst>
                    <a:ext uri="{9D8B030D-6E8A-4147-A177-3AD203B41FA5}">
                      <a16:colId xmlns:a16="http://schemas.microsoft.com/office/drawing/2014/main" val="20003"/>
                    </a:ext>
                  </a:extLst>
                </a:gridCol>
              </a:tblGrid>
              <a:tr h="163513">
                <a:tc rowSpan="2">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戊戌变法时期</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严复</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fontAlgn="base">
                        <a:lnSpc>
                          <a:spcPct val="10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近代中国开眼看世界的思想家之一，启发知识界去探索西方先进的社会。</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14400">
                <a:tc vMerge="1">
                  <a:txBody>
                    <a:bodyPr/>
                    <a:lstStyle/>
                    <a:p>
                      <a:endParaRPr lang="zh-CN"/>
                    </a:p>
                  </a:txBody>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康有为、梁启超</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主张          ，救亡图存。</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在社会上起到了思想启蒙的作用，为资产阶级的思想传播奠定了基础</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bl>
          </a:graphicData>
        </a:graphic>
      </p:graphicFrame>
      <p:sp>
        <p:nvSpPr>
          <p:cNvPr id="2" name="文本框 1"/>
          <p:cNvSpPr txBox="1"/>
          <p:nvPr/>
        </p:nvSpPr>
        <p:spPr>
          <a:xfrm>
            <a:off x="4185285" y="1764665"/>
            <a:ext cx="2019300" cy="460375"/>
          </a:xfrm>
          <a:prstGeom prst="rect">
            <a:avLst/>
          </a:prstGeom>
          <a:noFill/>
        </p:spPr>
        <p:txBody>
          <a:bodyPr wrap="none" rtlCol="0">
            <a:spAutoFit/>
          </a:bodyPr>
          <a:lstStyle/>
          <a:p>
            <a:pPr algn="l"/>
            <a:r>
              <a:rPr lang="zh-CN" altLang="en-US" sz="2400" b="1">
                <a:ln>
                  <a:noFill/>
                </a:ln>
                <a:solidFill>
                  <a:schemeClr val="accent2">
                    <a:lumMod val="75000"/>
                  </a:schemeClr>
                </a:solidFill>
                <a:effectLst/>
                <a:latin typeface="隶书" panose="02010509060101010101" pitchFamily="49" charset="-122"/>
                <a:ea typeface="隶书" panose="02010509060101010101" pitchFamily="49" charset="-122"/>
                <a:sym typeface="+mn-ea"/>
              </a:rPr>
              <a:t>《海国图志》</a:t>
            </a:r>
            <a:endParaRPr kumimoji="0" lang="zh-CN" altLang="en-US" sz="2400" b="1" i="0" u="none" strike="noStrike" cap="none" normalizeH="0" baseline="0">
              <a:ln>
                <a:noFill/>
              </a:ln>
              <a:solidFill>
                <a:schemeClr val="accent2">
                  <a:lumMod val="75000"/>
                </a:schemeClr>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4266565" y="4829175"/>
            <a:ext cx="1407160" cy="460375"/>
          </a:xfrm>
          <a:prstGeom prst="rect">
            <a:avLst/>
          </a:prstGeom>
          <a:noFill/>
        </p:spPr>
        <p:txBody>
          <a:bodyPr wrap="none" rtlCol="0">
            <a:spAutoFit/>
          </a:bodyPr>
          <a:lstStyle/>
          <a:p>
            <a:pPr algn="l"/>
            <a:r>
              <a:rPr lang="zh-CN" altLang="en-US" sz="2400" b="1">
                <a:ln>
                  <a:noFill/>
                </a:ln>
                <a:solidFill>
                  <a:schemeClr val="accent2">
                    <a:lumMod val="75000"/>
                  </a:schemeClr>
                </a:solidFill>
                <a:effectLst/>
                <a:latin typeface="隶书" panose="02010509060101010101" pitchFamily="49" charset="-122"/>
                <a:ea typeface="隶书" panose="02010509060101010101" pitchFamily="49" charset="-122"/>
                <a:sym typeface="+mn-ea"/>
              </a:rPr>
              <a:t>维新变法</a:t>
            </a:r>
          </a:p>
        </p:txBody>
      </p:sp>
      <p:sp>
        <p:nvSpPr>
          <p:cNvPr id="4" name="文本框 3"/>
          <p:cNvSpPr txBox="1"/>
          <p:nvPr/>
        </p:nvSpPr>
        <p:spPr>
          <a:xfrm>
            <a:off x="3218815" y="3312160"/>
            <a:ext cx="2986405" cy="829945"/>
          </a:xfrm>
          <a:prstGeom prst="rect">
            <a:avLst/>
          </a:prstGeom>
          <a:noFill/>
        </p:spPr>
        <p:txBody>
          <a:bodyPr wrap="square" rtlCol="0">
            <a:spAutoFit/>
          </a:bodyPr>
          <a:lstStyle/>
          <a:p>
            <a:pPr algn="l"/>
            <a:r>
              <a:rPr lang="zh-CN" altLang="en-US" sz="2400" b="1">
                <a:ln>
                  <a:noFill/>
                </a:ln>
                <a:solidFill>
                  <a:schemeClr val="accent2">
                    <a:lumMod val="75000"/>
                  </a:schemeClr>
                </a:solidFill>
                <a:effectLst/>
                <a:latin typeface="隶书" panose="02010509060101010101" pitchFamily="49" charset="-122"/>
                <a:ea typeface="隶书" panose="02010509060101010101" pitchFamily="49" charset="-122"/>
                <a:sym typeface="+mn-ea"/>
              </a:rPr>
              <a:t>物竞天择，适者生存；</a:t>
            </a:r>
          </a:p>
          <a:p>
            <a:pPr algn="l"/>
            <a:r>
              <a:rPr lang="zh-CN" altLang="en-US" sz="2400" b="1">
                <a:ln>
                  <a:noFill/>
                </a:ln>
                <a:solidFill>
                  <a:schemeClr val="accent2">
                    <a:lumMod val="75000"/>
                  </a:schemeClr>
                </a:solidFill>
                <a:effectLst/>
                <a:latin typeface="隶书" panose="02010509060101010101" pitchFamily="49" charset="-122"/>
                <a:ea typeface="隶书" panose="02010509060101010101" pitchFamily="49" charset="-122"/>
                <a:sym typeface="+mn-ea"/>
              </a:rPr>
              <a:t>世道必进，后胜于今</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500" fill="hold"/>
                                        <p:tgtEl>
                                          <p:spTgt spid="3"/>
                                        </p:tgtEl>
                                        <p:attrNameLst>
                                          <p:attrName>ppt_x</p:attrName>
                                        </p:attrNameLst>
                                      </p:cBhvr>
                                      <p:tavLst>
                                        <p:tav tm="0">
                                          <p:val>
                                            <p:strVal val="#ppt_x"/>
                                          </p:val>
                                        </p:tav>
                                        <p:tav tm="100000">
                                          <p:val>
                                            <p:strVal val="#ppt_x"/>
                                          </p:val>
                                        </p:tav>
                                      </p:tavLst>
                                    </p:anim>
                                    <p:anim calcmode="lin" valueType="num">
                                      <p:cBhvr additive="base">
                                        <p:cTn id="2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3.</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戊戌变法在中国历史上第一次提出了由传统走向近代的系统方案，倡导博爱、平等、自由、人权。这些思想观念并没有因变法失败而消失，相反更加深入人心，体现在变法（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A．对中国社会起到了思想启蒙的作用　  B．推翻了以慈禧为首的顽固派的统治</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C．使中国走上了发展资本主义的道路    D．虽最终失败但挽救了中华民族危机 </a:t>
            </a:r>
          </a:p>
        </p:txBody>
      </p:sp>
      <p:sp>
        <p:nvSpPr>
          <p:cNvPr id="5" name="文本框 4"/>
          <p:cNvSpPr txBox="1"/>
          <p:nvPr/>
        </p:nvSpPr>
        <p:spPr>
          <a:xfrm>
            <a:off x="4572000" y="3413125"/>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A</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49" name="Text Box 13"/>
          <p:cNvSpPr txBox="1"/>
          <p:nvPr/>
        </p:nvSpPr>
        <p:spPr>
          <a:xfrm>
            <a:off x="1454785" y="163195"/>
            <a:ext cx="719010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二、中国近代的思想解放</a:t>
            </a:r>
          </a:p>
        </p:txBody>
      </p:sp>
      <p:graphicFrame>
        <p:nvGraphicFramePr>
          <p:cNvPr id="230402" name="Group 2"/>
          <p:cNvGraphicFramePr>
            <a:graphicFrameLocks noGrp="1"/>
          </p:cNvGraphicFramePr>
          <p:nvPr>
            <p:custDataLst>
              <p:tags r:id="rId1"/>
            </p:custDataLst>
          </p:nvPr>
        </p:nvGraphicFramePr>
        <p:xfrm>
          <a:off x="332105" y="1383983"/>
          <a:ext cx="8534400" cy="1828800"/>
        </p:xfrm>
        <a:graphic>
          <a:graphicData uri="http://schemas.openxmlformats.org/drawingml/2006/table">
            <a:tbl>
              <a:tblPr/>
              <a:tblGrid>
                <a:gridCol w="1447800">
                  <a:extLst>
                    <a:ext uri="{9D8B030D-6E8A-4147-A177-3AD203B41FA5}">
                      <a16:colId xmlns:a16="http://schemas.microsoft.com/office/drawing/2014/main" val="20000"/>
                    </a:ext>
                  </a:extLst>
                </a:gridCol>
                <a:gridCol w="1295400">
                  <a:extLst>
                    <a:ext uri="{9D8B030D-6E8A-4147-A177-3AD203B41FA5}">
                      <a16:colId xmlns:a16="http://schemas.microsoft.com/office/drawing/2014/main" val="20001"/>
                    </a:ext>
                  </a:extLst>
                </a:gridCol>
                <a:gridCol w="2286000">
                  <a:extLst>
                    <a:ext uri="{9D8B030D-6E8A-4147-A177-3AD203B41FA5}">
                      <a16:colId xmlns:a16="http://schemas.microsoft.com/office/drawing/2014/main" val="20002"/>
                    </a:ext>
                  </a:extLst>
                </a:gridCol>
                <a:gridCol w="3505200">
                  <a:extLst>
                    <a:ext uri="{9D8B030D-6E8A-4147-A177-3AD203B41FA5}">
                      <a16:colId xmlns:a16="http://schemas.microsoft.com/office/drawing/2014/main" val="20003"/>
                    </a:ext>
                  </a:extLst>
                </a:gridCol>
              </a:tblGrid>
              <a:tr h="69469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时期</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代表人物</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思想主张</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影响</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辛亥革命时期</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a:ln>
                            <a:noFill/>
                          </a:ln>
                          <a:solidFill>
                            <a:schemeClr val="accent2">
                              <a:lumMod val="75000"/>
                            </a:schemeClr>
                          </a:solidFill>
                          <a:effectLst/>
                          <a:latin typeface="隶书" panose="02010509060101010101" pitchFamily="49" charset="-122"/>
                          <a:ea typeface="隶书" panose="02010509060101010101" pitchFamily="49" charset="-122"/>
                        </a:rPr>
                        <a:t>_______</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_____________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推动了近代化的进程；辛亥革命使</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观念深入人心。</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bl>
          </a:graphicData>
        </a:graphic>
      </p:graphicFrame>
      <p:graphicFrame>
        <p:nvGraphicFramePr>
          <p:cNvPr id="231426" name="Group 2"/>
          <p:cNvGraphicFramePr>
            <a:graphicFrameLocks noGrp="1"/>
          </p:cNvGraphicFramePr>
          <p:nvPr/>
        </p:nvGraphicFramePr>
        <p:xfrm>
          <a:off x="340360" y="3211513"/>
          <a:ext cx="8517146" cy="2066544"/>
        </p:xfrm>
        <a:graphic>
          <a:graphicData uri="http://schemas.openxmlformats.org/drawingml/2006/table">
            <a:tbl>
              <a:tblPr/>
              <a:tblGrid>
                <a:gridCol w="1456690">
                  <a:extLst>
                    <a:ext uri="{9D8B030D-6E8A-4147-A177-3AD203B41FA5}">
                      <a16:colId xmlns:a16="http://schemas.microsoft.com/office/drawing/2014/main" val="20000"/>
                    </a:ext>
                  </a:extLst>
                </a:gridCol>
                <a:gridCol w="1269256">
                  <a:extLst>
                    <a:ext uri="{9D8B030D-6E8A-4147-A177-3AD203B41FA5}">
                      <a16:colId xmlns:a16="http://schemas.microsoft.com/office/drawing/2014/main" val="20001"/>
                    </a:ext>
                  </a:extLst>
                </a:gridCol>
                <a:gridCol w="2326005">
                  <a:extLst>
                    <a:ext uri="{9D8B030D-6E8A-4147-A177-3AD203B41FA5}">
                      <a16:colId xmlns:a16="http://schemas.microsoft.com/office/drawing/2014/main" val="20002"/>
                    </a:ext>
                  </a:extLst>
                </a:gridCol>
                <a:gridCol w="3465195">
                  <a:extLst>
                    <a:ext uri="{9D8B030D-6E8A-4147-A177-3AD203B41FA5}">
                      <a16:colId xmlns:a16="http://schemas.microsoft.com/office/drawing/2014/main" val="20003"/>
                    </a:ext>
                  </a:extLst>
                </a:gridCol>
              </a:tblGrid>
              <a:tr h="2065020">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新文化运动时期</a:t>
                      </a:r>
                    </a:p>
                  </a:txBody>
                  <a:tcPr marL="144000" marR="144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rPr>
                        <a:t>________________________</a:t>
                      </a:r>
                    </a:p>
                  </a:txBody>
                  <a:tcPr marL="144000" marR="144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前期：提出</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a:t>
                      </a:r>
                    </a:p>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____________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；后期：宣传马克思主义思想。</a:t>
                      </a:r>
                    </a:p>
                  </a:txBody>
                  <a:tcPr marL="144000" marR="144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是我国历史上的一次思想大解放运动，启发着人们追求</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，探索救国救民的真理，为</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在中国的传播创造了条件。</a:t>
                      </a:r>
                    </a:p>
                  </a:txBody>
                  <a:tcPr marL="144000" marR="144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
        <p:nvSpPr>
          <p:cNvPr id="2" name="文本框 1"/>
          <p:cNvSpPr txBox="1"/>
          <p:nvPr/>
        </p:nvSpPr>
        <p:spPr>
          <a:xfrm>
            <a:off x="1799590" y="2567305"/>
            <a:ext cx="1101090" cy="460375"/>
          </a:xfrm>
          <a:prstGeom prst="rect">
            <a:avLst/>
          </a:prstGeom>
          <a:noFill/>
        </p:spPr>
        <p:txBody>
          <a:bodyPr wrap="none" rtlCol="0">
            <a:spAutoFit/>
          </a:bodyPr>
          <a:lstStyle/>
          <a:p>
            <a:pPr algn="l"/>
            <a:r>
              <a:rPr lang="zh-CN" altLang="en-US" sz="2400" b="1">
                <a:ln>
                  <a:noFill/>
                </a:ln>
                <a:solidFill>
                  <a:schemeClr val="accent2">
                    <a:lumMod val="75000"/>
                  </a:schemeClr>
                </a:solidFill>
                <a:effectLst/>
                <a:latin typeface="隶书" panose="02010509060101010101" pitchFamily="49" charset="-122"/>
                <a:ea typeface="隶书" panose="02010509060101010101" pitchFamily="49" charset="-122"/>
                <a:sym typeface="+mn-ea"/>
              </a:rPr>
              <a:t>孙中山</a:t>
            </a:r>
            <a:endParaRPr kumimoji="0" lang="zh-CN" altLang="en-US" sz="2400" b="1" i="0" u="none" strike="noStrike" cap="none" normalizeH="0" baseline="0">
              <a:ln>
                <a:noFill/>
              </a:ln>
              <a:solidFill>
                <a:schemeClr val="accent2">
                  <a:lumMod val="75000"/>
                </a:schemeClr>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3106420" y="2458720"/>
            <a:ext cx="2019300" cy="460375"/>
          </a:xfrm>
          <a:prstGeom prst="rect">
            <a:avLst/>
          </a:prstGeom>
          <a:noFill/>
        </p:spPr>
        <p:txBody>
          <a:bodyPr wrap="none" rtlCol="0">
            <a:spAutoFit/>
          </a:bodyPr>
          <a:lstStyle/>
          <a:p>
            <a:pPr algn="l"/>
            <a:r>
              <a:rPr lang="zh-CN" altLang="en-US" sz="2400" b="1" dirty="0">
                <a:ln>
                  <a:noFill/>
                </a:ln>
                <a:effectLst/>
                <a:latin typeface="隶书" panose="02010509060101010101" pitchFamily="49" charset="-122"/>
                <a:ea typeface="隶书" panose="02010509060101010101" pitchFamily="49" charset="-122"/>
                <a:cs typeface="隶书" panose="02010509060101010101" pitchFamily="49" charset="-122"/>
                <a:sym typeface="+mn-ea"/>
              </a:rPr>
              <a:t>“</a:t>
            </a: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三民主义</a:t>
            </a:r>
            <a:r>
              <a:rPr lang="zh-CN" altLang="en-US" sz="2400" b="1" dirty="0">
                <a:ln>
                  <a:noFill/>
                </a:ln>
                <a:effectLst/>
                <a:latin typeface="隶书" panose="02010509060101010101" pitchFamily="49" charset="-122"/>
                <a:ea typeface="隶书" panose="02010509060101010101" pitchFamily="49" charset="-122"/>
                <a:cs typeface="隶书" panose="02010509060101010101" pitchFamily="49" charset="-122"/>
                <a:sym typeface="+mn-ea"/>
              </a:rPr>
              <a:t>”</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4" name="文本框 3"/>
          <p:cNvSpPr txBox="1"/>
          <p:nvPr/>
        </p:nvSpPr>
        <p:spPr>
          <a:xfrm>
            <a:off x="1790065" y="3278505"/>
            <a:ext cx="1407160" cy="1863725"/>
          </a:xfrm>
          <a:prstGeom prst="rect">
            <a:avLst/>
          </a:prstGeom>
          <a:noFill/>
        </p:spPr>
        <p:txBody>
          <a:bodyPr wrap="none" rtlCol="0">
            <a:spAutoFit/>
          </a:bodyPr>
          <a:lstStyle/>
          <a:p>
            <a:pPr marL="0" marR="0" lvl="0" indent="0" algn="ctr" defTabSz="914400" rtl="0">
              <a:lnSpc>
                <a:spcPct val="120000"/>
              </a:lnSpc>
              <a:spcBef>
                <a:spcPct val="0"/>
              </a:spcBef>
              <a:spcAft>
                <a:spcPct val="0"/>
              </a:spcAft>
              <a:buClrTx/>
              <a:buSzTx/>
              <a:buFontTx/>
              <a:buNone/>
            </a:pP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陈独秀、</a:t>
            </a:r>
          </a:p>
          <a:p>
            <a:pPr marL="0" marR="0" lvl="0" indent="0" algn="ctr" defTabSz="914400" rtl="0">
              <a:lnSpc>
                <a:spcPct val="120000"/>
              </a:lnSpc>
              <a:spcBef>
                <a:spcPct val="0"/>
              </a:spcBef>
              <a:spcAft>
                <a:spcPct val="0"/>
              </a:spcAft>
              <a:buClrTx/>
              <a:buSzTx/>
              <a:buFontTx/>
              <a:buNone/>
            </a:pP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胡适、</a:t>
            </a:r>
          </a:p>
          <a:p>
            <a:pPr marL="0" marR="0" lvl="0" indent="0" algn="ctr" defTabSz="914400" rtl="0">
              <a:lnSpc>
                <a:spcPct val="120000"/>
              </a:lnSpc>
              <a:spcBef>
                <a:spcPct val="0"/>
              </a:spcBef>
              <a:spcAft>
                <a:spcPct val="0"/>
              </a:spcAft>
              <a:buClrTx/>
              <a:buSzTx/>
              <a:buFontTx/>
              <a:buNone/>
            </a:pP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鲁迅、</a:t>
            </a:r>
          </a:p>
          <a:p>
            <a:pPr marL="0" marR="0" lvl="0" indent="0" algn="ctr" defTabSz="914400" rtl="0">
              <a:lnSpc>
                <a:spcPct val="120000"/>
              </a:lnSpc>
              <a:spcBef>
                <a:spcPct val="0"/>
              </a:spcBef>
              <a:spcAft>
                <a:spcPct val="0"/>
              </a:spcAft>
              <a:buClrTx/>
              <a:buSzTx/>
              <a:buFontTx/>
              <a:buNone/>
            </a:pP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李大钊</a:t>
            </a:r>
            <a:endParaRPr kumimoji="0" lang="zh-CN" altLang="en-US" sz="24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3106420" y="3845560"/>
            <a:ext cx="201930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主”“科学</a:t>
            </a:r>
            <a:r>
              <a:rPr lang="zh-CN" altLang="en-US" sz="2400" b="1" dirty="0">
                <a:ln>
                  <a:noFill/>
                </a:ln>
                <a:effectLst/>
                <a:latin typeface="隶书" panose="02010509060101010101" pitchFamily="49" charset="-122"/>
                <a:ea typeface="隶书" panose="02010509060101010101" pitchFamily="49" charset="-122"/>
                <a:cs typeface="隶书" panose="02010509060101010101" pitchFamily="49" charset="-122"/>
                <a:sym typeface="+mn-ea"/>
              </a:rPr>
              <a:t>”</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6" name="文本框 5"/>
          <p:cNvSpPr txBox="1"/>
          <p:nvPr/>
        </p:nvSpPr>
        <p:spPr>
          <a:xfrm>
            <a:off x="7018020" y="2398395"/>
            <a:ext cx="140716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民主共和</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6711950" y="3773805"/>
            <a:ext cx="1713230" cy="460375"/>
          </a:xfrm>
          <a:prstGeom prst="rect">
            <a:avLst/>
          </a:prstGeom>
          <a:noFill/>
        </p:spPr>
        <p:txBody>
          <a:bodyPr wrap="none" rtlCol="0">
            <a:spAutoFit/>
          </a:bodyPr>
          <a:lstStyle/>
          <a:p>
            <a:pPr algn="l"/>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民主和科学</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8" name="文本框 7"/>
          <p:cNvSpPr txBox="1"/>
          <p:nvPr/>
        </p:nvSpPr>
        <p:spPr>
          <a:xfrm>
            <a:off x="5995035" y="4445000"/>
            <a:ext cx="1713230" cy="460375"/>
          </a:xfrm>
          <a:prstGeom prst="rect">
            <a:avLst/>
          </a:prstGeom>
          <a:noFill/>
        </p:spPr>
        <p:txBody>
          <a:bodyPr wrap="none" rtlCol="0">
            <a:spAutoFit/>
          </a:bodyPr>
          <a:lstStyle/>
          <a:p>
            <a:pPr algn="l"/>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马克思主义</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9" name="文本框 8"/>
          <p:cNvSpPr txBox="1"/>
          <p:nvPr/>
        </p:nvSpPr>
        <p:spPr>
          <a:xfrm>
            <a:off x="4580255" y="3474085"/>
            <a:ext cx="795020" cy="460375"/>
          </a:xfrm>
          <a:prstGeom prst="rect">
            <a:avLst/>
          </a:prstGeom>
          <a:noFill/>
        </p:spPr>
        <p:txBody>
          <a:bodyPr wrap="none" rtlCol="0">
            <a:spAutoFit/>
          </a:bodyPr>
          <a:lstStyle/>
          <a:p>
            <a:pPr algn="ctr"/>
            <a:r>
              <a:rPr lang="zh-CN" altLang="en-US" sz="2400" b="1" dirty="0">
                <a:ln>
                  <a:noFill/>
                </a:ln>
                <a:effectLst/>
                <a:latin typeface="隶书" panose="02010509060101010101" pitchFamily="49" charset="-122"/>
                <a:ea typeface="隶书" panose="02010509060101010101" pitchFamily="49" charset="-122"/>
                <a:cs typeface="隶书" panose="02010509060101010101" pitchFamily="49" charset="-122"/>
                <a:sym typeface="+mn-ea"/>
              </a:rPr>
              <a:t>“</a:t>
            </a: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民</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ppt_x"/>
                                          </p:val>
                                        </p:tav>
                                        <p:tav tm="100000">
                                          <p:val>
                                            <p:strVal val="#ppt_x"/>
                                          </p:val>
                                        </p:tav>
                                      </p:tavLst>
                                    </p:anim>
                                    <p:anim calcmode="lin" valueType="num">
                                      <p:cBhvr additive="base">
                                        <p:cTn id="19"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ppt_x"/>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4"/>
                                        </p:tgtEl>
                                        <p:attrNameLst>
                                          <p:attrName>style.visibility</p:attrName>
                                        </p:attrNameLst>
                                      </p:cBhvr>
                                      <p:to>
                                        <p:strVal val="visible"/>
                                      </p:to>
                                    </p:set>
                                    <p:anim calcmode="lin" valueType="num">
                                      <p:cBhvr additive="base">
                                        <p:cTn id="30" dur="500" fill="hold"/>
                                        <p:tgtEl>
                                          <p:spTgt spid="4"/>
                                        </p:tgtEl>
                                        <p:attrNameLst>
                                          <p:attrName>ppt_x</p:attrName>
                                        </p:attrNameLst>
                                      </p:cBhvr>
                                      <p:tavLst>
                                        <p:tav tm="0">
                                          <p:val>
                                            <p:strVal val="#ppt_x"/>
                                          </p:val>
                                        </p:tav>
                                        <p:tav tm="100000">
                                          <p:val>
                                            <p:strVal val="#ppt_x"/>
                                          </p:val>
                                        </p:tav>
                                      </p:tavLst>
                                    </p:anim>
                                    <p:anim calcmode="lin" valueType="num">
                                      <p:cBhvr additive="base">
                                        <p:cTn id="31"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5"/>
                                        </p:tgtEl>
                                        <p:attrNameLst>
                                          <p:attrName>style.visibility</p:attrName>
                                        </p:attrNameLst>
                                      </p:cBhvr>
                                      <p:to>
                                        <p:strVal val="visible"/>
                                      </p:to>
                                    </p:set>
                                    <p:anim calcmode="lin" valueType="num">
                                      <p:cBhvr additive="base">
                                        <p:cTn id="40" dur="500" fill="hold"/>
                                        <p:tgtEl>
                                          <p:spTgt spid="5"/>
                                        </p:tgtEl>
                                        <p:attrNameLst>
                                          <p:attrName>ppt_x</p:attrName>
                                        </p:attrNameLst>
                                      </p:cBhvr>
                                      <p:tavLst>
                                        <p:tav tm="0">
                                          <p:val>
                                            <p:strVal val="#ppt_x"/>
                                          </p:val>
                                        </p:tav>
                                        <p:tav tm="100000">
                                          <p:val>
                                            <p:strVal val="#ppt_x"/>
                                          </p:val>
                                        </p:tav>
                                      </p:tavLst>
                                    </p:anim>
                                    <p:anim calcmode="lin" valueType="num">
                                      <p:cBhvr additive="base">
                                        <p:cTn id="41"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grpId="0" nodeType="clickEffect">
                                  <p:stCondLst>
                                    <p:cond delay="0"/>
                                  </p:stCondLst>
                                  <p:childTnLst>
                                    <p:set>
                                      <p:cBhvr>
                                        <p:cTn id="45" dur="1" fill="hold">
                                          <p:stCondLst>
                                            <p:cond delay="0"/>
                                          </p:stCondLst>
                                        </p:cTn>
                                        <p:tgtEl>
                                          <p:spTgt spid="7"/>
                                        </p:tgtEl>
                                        <p:attrNameLst>
                                          <p:attrName>style.visibility</p:attrName>
                                        </p:attrNameLst>
                                      </p:cBhvr>
                                      <p:to>
                                        <p:strVal val="visible"/>
                                      </p:to>
                                    </p:set>
                                    <p:anim calcmode="lin" valueType="num">
                                      <p:cBhvr additive="base">
                                        <p:cTn id="46" dur="500" fill="hold"/>
                                        <p:tgtEl>
                                          <p:spTgt spid="7"/>
                                        </p:tgtEl>
                                        <p:attrNameLst>
                                          <p:attrName>ppt_x</p:attrName>
                                        </p:attrNameLst>
                                      </p:cBhvr>
                                      <p:tavLst>
                                        <p:tav tm="0">
                                          <p:val>
                                            <p:strVal val="#ppt_x"/>
                                          </p:val>
                                        </p:tav>
                                        <p:tav tm="100000">
                                          <p:val>
                                            <p:strVal val="#ppt_x"/>
                                          </p:val>
                                        </p:tav>
                                      </p:tavLst>
                                    </p:anim>
                                    <p:anim calcmode="lin" valueType="num">
                                      <p:cBhvr additive="base">
                                        <p:cTn id="4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8"/>
                                        </p:tgtEl>
                                        <p:attrNameLst>
                                          <p:attrName>style.visibility</p:attrName>
                                        </p:attrNameLst>
                                      </p:cBhvr>
                                      <p:to>
                                        <p:strVal val="visible"/>
                                      </p:to>
                                    </p:set>
                                    <p:anim calcmode="lin" valueType="num">
                                      <p:cBhvr additive="base">
                                        <p:cTn id="52" dur="500" fill="hold"/>
                                        <p:tgtEl>
                                          <p:spTgt spid="8"/>
                                        </p:tgtEl>
                                        <p:attrNameLst>
                                          <p:attrName>ppt_x</p:attrName>
                                        </p:attrNameLst>
                                      </p:cBhvr>
                                      <p:tavLst>
                                        <p:tav tm="0">
                                          <p:val>
                                            <p:strVal val="#ppt_x"/>
                                          </p:val>
                                        </p:tav>
                                        <p:tav tm="100000">
                                          <p:val>
                                            <p:strVal val="#ppt_x"/>
                                          </p:val>
                                        </p:tav>
                                      </p:tavLst>
                                    </p:anim>
                                    <p:anim calcmode="lin" valueType="num">
                                      <p:cBhvr additive="base">
                                        <p:cTn id="5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P spid="7" grpId="0"/>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4.</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有学者指出：帝制的覆灭意味着对儒学三纲之首和传统等级制的彻底否定，意味着芸芸众生那些整天忙于磕头的脑袋和应酬跪拜的双脚同时得到解放，让它们有更多的时间用于思考和走路。该学者认为辛亥革命（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A．改变了社会性质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B．根除了社会陋习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C．废除了封建制度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D．推动了思想解放</a:t>
            </a:r>
          </a:p>
        </p:txBody>
      </p:sp>
      <p:sp>
        <p:nvSpPr>
          <p:cNvPr id="5" name="文本框 4"/>
          <p:cNvSpPr txBox="1"/>
          <p:nvPr/>
        </p:nvSpPr>
        <p:spPr>
          <a:xfrm>
            <a:off x="4499610" y="3948113"/>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D</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49" name="Text Box 13"/>
          <p:cNvSpPr txBox="1"/>
          <p:nvPr/>
        </p:nvSpPr>
        <p:spPr>
          <a:xfrm>
            <a:off x="1454785" y="163195"/>
            <a:ext cx="719010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二、中国近代的思想解放</a:t>
            </a:r>
          </a:p>
        </p:txBody>
      </p:sp>
      <p:graphicFrame>
        <p:nvGraphicFramePr>
          <p:cNvPr id="2" name="Group 2"/>
          <p:cNvGraphicFramePr>
            <a:graphicFrameLocks noGrp="1"/>
          </p:cNvGraphicFramePr>
          <p:nvPr>
            <p:custDataLst>
              <p:tags r:id="rId1"/>
            </p:custDataLst>
          </p:nvPr>
        </p:nvGraphicFramePr>
        <p:xfrm>
          <a:off x="245110" y="1366838"/>
          <a:ext cx="8534400" cy="4023360"/>
        </p:xfrm>
        <a:graphic>
          <a:graphicData uri="http://schemas.openxmlformats.org/drawingml/2006/table">
            <a:tbl>
              <a:tblPr/>
              <a:tblGrid>
                <a:gridCol w="1296144">
                  <a:extLst>
                    <a:ext uri="{9D8B030D-6E8A-4147-A177-3AD203B41FA5}">
                      <a16:colId xmlns:a16="http://schemas.microsoft.com/office/drawing/2014/main" val="20000"/>
                    </a:ext>
                  </a:extLst>
                </a:gridCol>
                <a:gridCol w="1447056">
                  <a:extLst>
                    <a:ext uri="{9D8B030D-6E8A-4147-A177-3AD203B41FA5}">
                      <a16:colId xmlns:a16="http://schemas.microsoft.com/office/drawing/2014/main" val="20001"/>
                    </a:ext>
                  </a:extLst>
                </a:gridCol>
                <a:gridCol w="2286000">
                  <a:extLst>
                    <a:ext uri="{9D8B030D-6E8A-4147-A177-3AD203B41FA5}">
                      <a16:colId xmlns:a16="http://schemas.microsoft.com/office/drawing/2014/main" val="20002"/>
                    </a:ext>
                  </a:extLst>
                </a:gridCol>
                <a:gridCol w="3505200">
                  <a:extLst>
                    <a:ext uri="{9D8B030D-6E8A-4147-A177-3AD203B41FA5}">
                      <a16:colId xmlns:a16="http://schemas.microsoft.com/office/drawing/2014/main" val="20003"/>
                    </a:ext>
                  </a:extLst>
                </a:gridCol>
              </a:tblGrid>
              <a:tr h="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时期</a:t>
                      </a:r>
                    </a:p>
                  </a:txBody>
                  <a:tcPr marL="144000" marR="144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代表人物</a:t>
                      </a:r>
                    </a:p>
                  </a:txBody>
                  <a:tcPr marL="144000" marR="144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思想主张</a:t>
                      </a:r>
                    </a:p>
                  </a:txBody>
                  <a:tcPr marL="144000" marR="144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影响</a:t>
                      </a:r>
                    </a:p>
                  </a:txBody>
                  <a:tcPr marL="144000" marR="144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新民主主义时期</a:t>
                      </a:r>
                    </a:p>
                  </a:txBody>
                  <a:tcPr marL="144000" marR="144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毛泽东</a:t>
                      </a:r>
                    </a:p>
                  </a:txBody>
                  <a:tcPr marL="144000" marR="144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毛泽东思想：“创建人民军队”“建立革命根据地”“</a:t>
                      </a: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____</a:t>
                      </a:r>
                    </a:p>
                    <a:p>
                      <a:pPr marL="0" marR="0" lvl="0" indent="0" algn="just"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___________</a:t>
                      </a:r>
                    </a:p>
                    <a:p>
                      <a:pPr marL="0" marR="0" lvl="0" indent="0" algn="just"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___________</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”的革命道路</a:t>
                      </a:r>
                    </a:p>
                  </a:txBody>
                  <a:tcPr marL="144000" marR="144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毛泽东思想是马克思主义的理论成果之一，中国共产党的指导思想。在它的指导下，中国新民主主义革命取得了胜利。</a:t>
                      </a:r>
                    </a:p>
                  </a:txBody>
                  <a:tcPr marL="144000" marR="144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bl>
          </a:graphicData>
        </a:graphic>
      </p:graphicFrame>
      <p:sp>
        <p:nvSpPr>
          <p:cNvPr id="3" name="文本框 2"/>
          <p:cNvSpPr txBox="1"/>
          <p:nvPr/>
        </p:nvSpPr>
        <p:spPr>
          <a:xfrm>
            <a:off x="2969260" y="4048125"/>
            <a:ext cx="2327910" cy="521970"/>
          </a:xfrm>
          <a:prstGeom prst="rect">
            <a:avLst/>
          </a:prstGeom>
          <a:noFill/>
        </p:spPr>
        <p:txBody>
          <a:bodyPr wrap="none" rtlCol="0">
            <a:spAutoFit/>
          </a:bodyPr>
          <a:lstStyle/>
          <a:p>
            <a:pPr algn="ctr"/>
            <a:r>
              <a:rPr lang="zh-CN" altLang="en-US" sz="28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包围城市，武</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4" name="文本框 3"/>
          <p:cNvSpPr txBox="1"/>
          <p:nvPr/>
        </p:nvSpPr>
        <p:spPr>
          <a:xfrm>
            <a:off x="4067810" y="3715385"/>
            <a:ext cx="897890" cy="521970"/>
          </a:xfrm>
          <a:prstGeom prst="rect">
            <a:avLst/>
          </a:prstGeom>
          <a:noFill/>
        </p:spPr>
        <p:txBody>
          <a:bodyPr wrap="none" rtlCol="0">
            <a:spAutoFit/>
          </a:bodyPr>
          <a:lstStyle/>
          <a:p>
            <a:pPr algn="ctr"/>
            <a:r>
              <a:rPr lang="zh-CN" altLang="en-US" sz="28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农村</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5" name="文本框 4"/>
          <p:cNvSpPr txBox="1"/>
          <p:nvPr/>
        </p:nvSpPr>
        <p:spPr>
          <a:xfrm>
            <a:off x="3067050" y="4498340"/>
            <a:ext cx="1970405" cy="521970"/>
          </a:xfrm>
          <a:prstGeom prst="rect">
            <a:avLst/>
          </a:prstGeom>
          <a:noFill/>
        </p:spPr>
        <p:txBody>
          <a:bodyPr wrap="none" rtlCol="0">
            <a:spAutoFit/>
          </a:bodyPr>
          <a:lstStyle/>
          <a:p>
            <a:pPr algn="ctr"/>
            <a:r>
              <a:rPr lang="zh-CN" altLang="en-US" sz="28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装夺取政权</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linds(horizontal)">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3" grpId="0"/>
      <p:bldP spid="4"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5.</a:t>
            </a: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习近平在中共十九大报告中指出：“我们党团结带领人民找到了一条……正确革命道路，进行了二十八年浴血奋战，完成了新民主主义革命……，实现了中国从几千年来封建制政治向人民民主的伟大飞跃。”这里的“正确革命道路”指（   ）</a:t>
            </a:r>
          </a:p>
          <a:p>
            <a:pPr>
              <a:spcBef>
                <a:spcPts val="0"/>
              </a:spcBef>
            </a:pPr>
            <a:r>
              <a:rPr sz="32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A．城市暴动，武装夺取大城市</a:t>
            </a: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 </a:t>
            </a:r>
            <a:endParaRPr lang="en-US"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2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B．农村包围城市，武装夺取政权</a:t>
            </a:r>
            <a:endPar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2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C．中国特色社会主义道路</a:t>
            </a: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              </a:t>
            </a:r>
            <a:endParaRPr lang="en-US"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2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D．以改革、改良反帝反封</a:t>
            </a:r>
            <a:endPar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p:txBody>
      </p:sp>
      <p:sp>
        <p:nvSpPr>
          <p:cNvPr id="5" name="文本框 4"/>
          <p:cNvSpPr txBox="1"/>
          <p:nvPr/>
        </p:nvSpPr>
        <p:spPr>
          <a:xfrm>
            <a:off x="2410460" y="3651568"/>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B</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49" name="Text Box 13"/>
          <p:cNvSpPr txBox="1"/>
          <p:nvPr/>
        </p:nvSpPr>
        <p:spPr>
          <a:xfrm>
            <a:off x="1454785" y="163195"/>
            <a:ext cx="719010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三、中国现代的思想解放</a:t>
            </a:r>
          </a:p>
        </p:txBody>
      </p:sp>
      <p:graphicFrame>
        <p:nvGraphicFramePr>
          <p:cNvPr id="232451" name="Group 3"/>
          <p:cNvGraphicFramePr>
            <a:graphicFrameLocks noGrp="1"/>
          </p:cNvGraphicFramePr>
          <p:nvPr>
            <p:custDataLst>
              <p:tags r:id="rId1"/>
            </p:custDataLst>
          </p:nvPr>
        </p:nvGraphicFramePr>
        <p:xfrm>
          <a:off x="190500" y="1174750"/>
          <a:ext cx="8763635" cy="5305425"/>
        </p:xfrm>
        <a:graphic>
          <a:graphicData uri="http://schemas.openxmlformats.org/drawingml/2006/table">
            <a:tbl>
              <a:tblPr/>
              <a:tblGrid>
                <a:gridCol w="1448435">
                  <a:extLst>
                    <a:ext uri="{9D8B030D-6E8A-4147-A177-3AD203B41FA5}">
                      <a16:colId xmlns:a16="http://schemas.microsoft.com/office/drawing/2014/main" val="20000"/>
                    </a:ext>
                  </a:extLst>
                </a:gridCol>
                <a:gridCol w="1296670">
                  <a:extLst>
                    <a:ext uri="{9D8B030D-6E8A-4147-A177-3AD203B41FA5}">
                      <a16:colId xmlns:a16="http://schemas.microsoft.com/office/drawing/2014/main" val="20001"/>
                    </a:ext>
                  </a:extLst>
                </a:gridCol>
                <a:gridCol w="3059430">
                  <a:extLst>
                    <a:ext uri="{9D8B030D-6E8A-4147-A177-3AD203B41FA5}">
                      <a16:colId xmlns:a16="http://schemas.microsoft.com/office/drawing/2014/main" val="20002"/>
                    </a:ext>
                  </a:extLst>
                </a:gridCol>
                <a:gridCol w="2959100">
                  <a:extLst>
                    <a:ext uri="{9D8B030D-6E8A-4147-A177-3AD203B41FA5}">
                      <a16:colId xmlns:a16="http://schemas.microsoft.com/office/drawing/2014/main" val="20003"/>
                    </a:ext>
                  </a:extLst>
                </a:gridCol>
              </a:tblGrid>
              <a:tr h="74993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事件</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代表人物</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思想观点</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意义</a:t>
                      </a:r>
                    </a:p>
                  </a:txBody>
                  <a:tcPr marL="72000" marR="180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40906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真理标准问题的大讨论</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邓小平</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just"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a:t>
                      </a: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是检验真理的唯一标准</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为</a:t>
                      </a:r>
                      <a:r>
                        <a:rPr kumimoji="0" lang="en-US" altLang="zh-CN"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______________</a:t>
                      </a: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的召开奠定了思想基础</a:t>
                      </a:r>
                    </a:p>
                  </a:txBody>
                  <a:tcPr marL="72000" marR="180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1408430">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十一届三中全会</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p>
                      <a:pPr marL="0" marR="0" lvl="0" indent="0" algn="just"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邓小平</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确立了“</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__________</a:t>
                      </a:r>
                    </a:p>
                    <a:p>
                      <a:pPr marL="0" marR="0" lvl="0" indent="0" algn="just"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”的思想路线，停止使用“以阶级斗争为纲”的口号。</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完成了党思想路线上的拨乱反正</a:t>
                      </a:r>
                    </a:p>
                  </a:txBody>
                  <a:tcPr marL="72000" marR="180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1737995">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南方谈话</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邓小平</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强调党的</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要管一百年，动摇不得。要抓住时机，发展自己，关键是发展经济。</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才是硬道理。</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进一步解放了人们的思想，对</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a:t>
                      </a:r>
                    </a:p>
                    <a:p>
                      <a:pPr marL="0" marR="0" lvl="0" indent="0" algn="just"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产生了深远影响。</a:t>
                      </a:r>
                    </a:p>
                  </a:txBody>
                  <a:tcPr marL="72000" marR="180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bl>
          </a:graphicData>
        </a:graphic>
      </p:graphicFrame>
      <p:sp>
        <p:nvSpPr>
          <p:cNvPr id="2" name="文本框 1"/>
          <p:cNvSpPr txBox="1"/>
          <p:nvPr/>
        </p:nvSpPr>
        <p:spPr>
          <a:xfrm>
            <a:off x="3037840" y="2202180"/>
            <a:ext cx="795020" cy="460375"/>
          </a:xfrm>
          <a:prstGeom prst="rect">
            <a:avLst/>
          </a:prstGeom>
          <a:noFill/>
        </p:spPr>
        <p:txBody>
          <a:bodyPr wrap="none" rtlCol="0">
            <a:spAutoFit/>
          </a:bodyPr>
          <a:lstStyle/>
          <a:p>
            <a:pPr algn="ctr"/>
            <a:r>
              <a:rPr lang="zh-CN" altLang="en-US" sz="2400" b="1">
                <a:ln>
                  <a:noFill/>
                </a:ln>
                <a:solidFill>
                  <a:schemeClr val="accent2">
                    <a:lumMod val="75000"/>
                  </a:schemeClr>
                </a:solidFill>
                <a:effectLst/>
                <a:latin typeface="隶书" panose="02010509060101010101" pitchFamily="49" charset="-122"/>
                <a:ea typeface="隶书" panose="02010509060101010101" pitchFamily="49" charset="-122"/>
                <a:sym typeface="+mn-ea"/>
              </a:rPr>
              <a:t>实践</a:t>
            </a: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6439535" y="1856105"/>
            <a:ext cx="2325370" cy="460375"/>
          </a:xfrm>
          <a:prstGeom prst="rect">
            <a:avLst/>
          </a:prstGeom>
          <a:noFill/>
        </p:spPr>
        <p:txBody>
          <a:bodyPr wrap="none" rtlCol="0">
            <a:spAutoFit/>
          </a:bodyPr>
          <a:lstStyle/>
          <a:p>
            <a:pPr algn="ctr"/>
            <a:r>
              <a:rPr lang="zh-CN" altLang="en-US" sz="2400" b="1">
                <a:ln>
                  <a:noFill/>
                </a:ln>
                <a:solidFill>
                  <a:schemeClr val="accent2">
                    <a:lumMod val="75000"/>
                  </a:schemeClr>
                </a:solidFill>
                <a:effectLst/>
                <a:latin typeface="隶书" panose="02010509060101010101" pitchFamily="49" charset="-122"/>
                <a:ea typeface="隶书" panose="02010509060101010101" pitchFamily="49" charset="-122"/>
                <a:sym typeface="+mn-ea"/>
              </a:rPr>
              <a:t>十一届三中全会</a:t>
            </a: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2919095" y="3597275"/>
            <a:ext cx="140716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实事求是</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5" name="文本框 4"/>
          <p:cNvSpPr txBox="1"/>
          <p:nvPr/>
        </p:nvSpPr>
        <p:spPr>
          <a:xfrm>
            <a:off x="4193540" y="4684395"/>
            <a:ext cx="140716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基本路线</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3131185" y="6019800"/>
            <a:ext cx="79502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发展</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5958205" y="5370830"/>
            <a:ext cx="293751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中国特色的社会主义</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8" name="文本框 7"/>
          <p:cNvSpPr txBox="1"/>
          <p:nvPr/>
        </p:nvSpPr>
        <p:spPr>
          <a:xfrm>
            <a:off x="4193540" y="3250565"/>
            <a:ext cx="1713230" cy="460375"/>
          </a:xfrm>
          <a:prstGeom prst="rect">
            <a:avLst/>
          </a:prstGeom>
          <a:noFill/>
        </p:spPr>
        <p:txBody>
          <a:bodyPr wrap="none" rtlCol="0">
            <a:spAutoFit/>
          </a:bodyPr>
          <a:lstStyle/>
          <a:p>
            <a:pPr algn="l"/>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解放思想，</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9" name="文本框 8"/>
          <p:cNvSpPr txBox="1"/>
          <p:nvPr/>
        </p:nvSpPr>
        <p:spPr>
          <a:xfrm>
            <a:off x="7485380" y="5009515"/>
            <a:ext cx="1101090" cy="460375"/>
          </a:xfrm>
          <a:prstGeom prst="rect">
            <a:avLst/>
          </a:prstGeom>
          <a:noFill/>
        </p:spPr>
        <p:txBody>
          <a:bodyPr wrap="none" rtlCol="0">
            <a:spAutoFit/>
          </a:bodyPr>
          <a:lstStyle/>
          <a:p>
            <a:pPr algn="l"/>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建设有</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ppt_x"/>
                                          </p:val>
                                        </p:tav>
                                        <p:tav tm="100000">
                                          <p:val>
                                            <p:strVal val="#ppt_x"/>
                                          </p:val>
                                        </p:tav>
                                      </p:tavLst>
                                    </p:anim>
                                    <p:anim calcmode="lin" valueType="num">
                                      <p:cBhvr additive="base">
                                        <p:cTn id="19"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500" fill="hold"/>
                                        <p:tgtEl>
                                          <p:spTgt spid="4"/>
                                        </p:tgtEl>
                                        <p:attrNameLst>
                                          <p:attrName>ppt_x</p:attrName>
                                        </p:attrNameLst>
                                      </p:cBhvr>
                                      <p:tavLst>
                                        <p:tav tm="0">
                                          <p:val>
                                            <p:strVal val="#ppt_x"/>
                                          </p:val>
                                        </p:tav>
                                        <p:tav tm="100000">
                                          <p:val>
                                            <p:strVal val="#ppt_x"/>
                                          </p:val>
                                        </p:tav>
                                      </p:tavLst>
                                    </p:anim>
                                    <p:anim calcmode="lin" valueType="num">
                                      <p:cBhvr additive="base">
                                        <p:cTn id="2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5"/>
                                        </p:tgtEl>
                                        <p:attrNameLst>
                                          <p:attrName>style.visibility</p:attrName>
                                        </p:attrNameLst>
                                      </p:cBhvr>
                                      <p:to>
                                        <p:strVal val="visible"/>
                                      </p:to>
                                    </p:set>
                                    <p:anim calcmode="lin" valueType="num">
                                      <p:cBhvr additive="base">
                                        <p:cTn id="34" dur="500" fill="hold"/>
                                        <p:tgtEl>
                                          <p:spTgt spid="5"/>
                                        </p:tgtEl>
                                        <p:attrNameLst>
                                          <p:attrName>ppt_x</p:attrName>
                                        </p:attrNameLst>
                                      </p:cBhvr>
                                      <p:tavLst>
                                        <p:tav tm="0">
                                          <p:val>
                                            <p:strVal val="#ppt_x"/>
                                          </p:val>
                                        </p:tav>
                                        <p:tav tm="100000">
                                          <p:val>
                                            <p:strVal val="#ppt_x"/>
                                          </p:val>
                                        </p:tav>
                                      </p:tavLst>
                                    </p:anim>
                                    <p:anim calcmode="lin" valueType="num">
                                      <p:cBhvr additive="base">
                                        <p:cTn id="3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ppt_x"/>
                                          </p:val>
                                        </p:tav>
                                        <p:tav tm="100000">
                                          <p:val>
                                            <p:strVal val="#ppt_x"/>
                                          </p:val>
                                        </p:tav>
                                      </p:tavLst>
                                    </p:anim>
                                    <p:anim calcmode="lin" valueType="num">
                                      <p:cBhvr additive="base">
                                        <p:cTn id="4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grpId="0" nodeType="clickEffect">
                                  <p:stCondLst>
                                    <p:cond delay="0"/>
                                  </p:stCondLst>
                                  <p:childTnLst>
                                    <p:set>
                                      <p:cBhvr>
                                        <p:cTn id="45" dur="1" fill="hold">
                                          <p:stCondLst>
                                            <p:cond delay="0"/>
                                          </p:stCondLst>
                                        </p:cTn>
                                        <p:tgtEl>
                                          <p:spTgt spid="7"/>
                                        </p:tgtEl>
                                        <p:attrNameLst>
                                          <p:attrName>style.visibility</p:attrName>
                                        </p:attrNameLst>
                                      </p:cBhvr>
                                      <p:to>
                                        <p:strVal val="visible"/>
                                      </p:to>
                                    </p:set>
                                    <p:anim calcmode="lin" valueType="num">
                                      <p:cBhvr additive="base">
                                        <p:cTn id="46" dur="500" fill="hold"/>
                                        <p:tgtEl>
                                          <p:spTgt spid="7"/>
                                        </p:tgtEl>
                                        <p:attrNameLst>
                                          <p:attrName>ppt_x</p:attrName>
                                        </p:attrNameLst>
                                      </p:cBhvr>
                                      <p:tavLst>
                                        <p:tav tm="0">
                                          <p:val>
                                            <p:strVal val="#ppt_x"/>
                                          </p:val>
                                        </p:tav>
                                        <p:tav tm="100000">
                                          <p:val>
                                            <p:strVal val="#ppt_x"/>
                                          </p:val>
                                        </p:tav>
                                      </p:tavLst>
                                    </p:anim>
                                    <p:anim calcmode="lin" valueType="num">
                                      <p:cBhvr additive="base">
                                        <p:cTn id="47" dur="500" fill="hold"/>
                                        <p:tgtEl>
                                          <p:spTgt spid="7"/>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 calcmode="lin" valueType="num">
                                      <p:cBhvr additive="base">
                                        <p:cTn id="50" dur="500" fill="hold"/>
                                        <p:tgtEl>
                                          <p:spTgt spid="9"/>
                                        </p:tgtEl>
                                        <p:attrNameLst>
                                          <p:attrName>ppt_x</p:attrName>
                                        </p:attrNameLst>
                                      </p:cBhvr>
                                      <p:tavLst>
                                        <p:tav tm="0">
                                          <p:val>
                                            <p:strVal val="#ppt_x"/>
                                          </p:val>
                                        </p:tav>
                                        <p:tav tm="100000">
                                          <p:val>
                                            <p:strVal val="#ppt_x"/>
                                          </p:val>
                                        </p:tav>
                                      </p:tavLst>
                                    </p:anim>
                                    <p:anim calcmode="lin" valueType="num">
                                      <p:cBhvr additive="base">
                                        <p:cTn id="51"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P spid="7" grpId="0"/>
      <p:bldP spid="8"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6.</a:t>
            </a: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大会标志着中国共产党从根本上冲破了长期“左”倾错误的严重束博，端正了指导思想，使广大干部和群众从过去盛行的个人崇拜和教条主义中解放出来，在思想上，政治上和组织上恢复和确立了马克思主义的正确路线，这次大会是（   ）</a:t>
            </a:r>
          </a:p>
          <a:p>
            <a:pPr>
              <a:spcBef>
                <a:spcPts val="0"/>
              </a:spcBef>
            </a:pP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A．中共七大     B．中共七届二中全会     C．中共八大     D．中共十一届三中全会</a:t>
            </a:r>
          </a:p>
        </p:txBody>
      </p:sp>
      <p:sp>
        <p:nvSpPr>
          <p:cNvPr id="5" name="文本框 4"/>
          <p:cNvSpPr txBox="1"/>
          <p:nvPr/>
        </p:nvSpPr>
        <p:spPr>
          <a:xfrm>
            <a:off x="1957070" y="3581083"/>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D</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49" name="Text Box 13"/>
          <p:cNvSpPr txBox="1"/>
          <p:nvPr/>
        </p:nvSpPr>
        <p:spPr>
          <a:xfrm>
            <a:off x="1454785" y="163195"/>
            <a:ext cx="719010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三、中国现代的思想解放</a:t>
            </a:r>
          </a:p>
        </p:txBody>
      </p:sp>
      <p:graphicFrame>
        <p:nvGraphicFramePr>
          <p:cNvPr id="232451" name="Group 3"/>
          <p:cNvGraphicFramePr>
            <a:graphicFrameLocks noGrp="1"/>
          </p:cNvGraphicFramePr>
          <p:nvPr>
            <p:custDataLst>
              <p:tags r:id="rId1"/>
            </p:custDataLst>
          </p:nvPr>
        </p:nvGraphicFramePr>
        <p:xfrm>
          <a:off x="227965" y="1169035"/>
          <a:ext cx="8687435" cy="5431536"/>
        </p:xfrm>
        <a:graphic>
          <a:graphicData uri="http://schemas.openxmlformats.org/drawingml/2006/table">
            <a:tbl>
              <a:tblPr/>
              <a:tblGrid>
                <a:gridCol w="2168525">
                  <a:extLst>
                    <a:ext uri="{9D8B030D-6E8A-4147-A177-3AD203B41FA5}">
                      <a16:colId xmlns:a16="http://schemas.microsoft.com/office/drawing/2014/main" val="20000"/>
                    </a:ext>
                  </a:extLst>
                </a:gridCol>
                <a:gridCol w="1939925">
                  <a:extLst>
                    <a:ext uri="{9D8B030D-6E8A-4147-A177-3AD203B41FA5}">
                      <a16:colId xmlns:a16="http://schemas.microsoft.com/office/drawing/2014/main" val="20001"/>
                    </a:ext>
                  </a:extLst>
                </a:gridCol>
                <a:gridCol w="4578985">
                  <a:extLst>
                    <a:ext uri="{9D8B030D-6E8A-4147-A177-3AD203B41FA5}">
                      <a16:colId xmlns:a16="http://schemas.microsoft.com/office/drawing/2014/main" val="20002"/>
                    </a:ext>
                  </a:extLst>
                </a:gridCol>
              </a:tblGrid>
              <a:tr h="15240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事件</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代表人物</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主要内容</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8097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中共十二大</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  </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邓小平</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明确提出</a:t>
                      </a:r>
                      <a:r>
                        <a:rPr kumimoji="0" lang="en-US" altLang="zh-CN"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________________</a:t>
                      </a: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道路</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623888">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 中共十三大</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邓小平</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阐明了</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理论</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95288">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中共十四大</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邓小平</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用建设有中国特色社会主义理论武装全党</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95288">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中共十五大</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江泽民</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确立为党的指导思想</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395288">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中共十六大</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江泽民</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江泽民</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确立为党的指导思想</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395288">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中共十七大</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胡锦涛</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深入贯彻落实科学发展观</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395288">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中共十八大</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习近平</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胡锦涛确立</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为党的指导思想</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395288">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中共十九大</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习近平</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习近平</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____________________</a:t>
                      </a:r>
                    </a:p>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被确立为党的指导思想</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bl>
          </a:graphicData>
        </a:graphic>
      </p:graphicFrame>
      <p:sp>
        <p:nvSpPr>
          <p:cNvPr id="2" name="文本框 1"/>
          <p:cNvSpPr txBox="1"/>
          <p:nvPr/>
        </p:nvSpPr>
        <p:spPr>
          <a:xfrm>
            <a:off x="5636895" y="1501775"/>
            <a:ext cx="2631440" cy="460375"/>
          </a:xfrm>
          <a:prstGeom prst="rect">
            <a:avLst/>
          </a:prstGeom>
          <a:noFill/>
        </p:spPr>
        <p:txBody>
          <a:bodyPr wrap="none" rtlCol="0">
            <a:spAutoFit/>
          </a:bodyPr>
          <a:lstStyle/>
          <a:p>
            <a:pPr algn="ctr"/>
            <a:r>
              <a:rPr lang="zh-CN" altLang="en-US" sz="2400" b="1">
                <a:ln>
                  <a:noFill/>
                </a:ln>
                <a:solidFill>
                  <a:schemeClr val="accent2">
                    <a:lumMod val="75000"/>
                  </a:schemeClr>
                </a:solidFill>
                <a:effectLst/>
                <a:latin typeface="隶书" panose="02010509060101010101" pitchFamily="49" charset="-122"/>
                <a:ea typeface="隶书" panose="02010509060101010101" pitchFamily="49" charset="-122"/>
                <a:sym typeface="+mn-ea"/>
              </a:rPr>
              <a:t>中国特色社会主义</a:t>
            </a: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6045835" y="2118995"/>
            <a:ext cx="140716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初级阶段</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4" name="文本框 3"/>
          <p:cNvSpPr txBox="1"/>
          <p:nvPr/>
        </p:nvSpPr>
        <p:spPr>
          <a:xfrm>
            <a:off x="4332605" y="3426460"/>
            <a:ext cx="171323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邓小平理论</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5276850" y="3886835"/>
            <a:ext cx="140716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三个代表</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6045835" y="5053965"/>
            <a:ext cx="1713230" cy="460375"/>
          </a:xfrm>
          <a:prstGeom prst="rect">
            <a:avLst/>
          </a:prstGeom>
          <a:noFill/>
        </p:spPr>
        <p:txBody>
          <a:bodyPr wrap="none" rtlCol="0">
            <a:spAutoFit/>
          </a:bodyPr>
          <a:lstStyle/>
          <a:p>
            <a:pPr algn="ctr"/>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科学发展观</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5395595" y="5808980"/>
            <a:ext cx="3549650" cy="460375"/>
          </a:xfrm>
          <a:prstGeom prst="rect">
            <a:avLst/>
          </a:prstGeom>
          <a:noFill/>
        </p:spPr>
        <p:txBody>
          <a:bodyPr wrap="none" rtlCol="0">
            <a:spAutoFit/>
          </a:bodyPr>
          <a:lstStyle/>
          <a:p>
            <a:pPr algn="l"/>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新时代中国特色社会主义</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8" name="文本框 7"/>
          <p:cNvSpPr txBox="1"/>
          <p:nvPr/>
        </p:nvSpPr>
        <p:spPr>
          <a:xfrm>
            <a:off x="4652645" y="6121400"/>
            <a:ext cx="795020" cy="460375"/>
          </a:xfrm>
          <a:prstGeom prst="rect">
            <a:avLst/>
          </a:prstGeom>
          <a:noFill/>
        </p:spPr>
        <p:txBody>
          <a:bodyPr wrap="square" rtlCol="0">
            <a:spAutoFit/>
          </a:bodyPr>
          <a:lstStyle/>
          <a:p>
            <a:pPr algn="l"/>
            <a:r>
              <a:rPr lang="zh-CN" altLang="en-US" sz="24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思想</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down)">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down)">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down)">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wipe(down)">
                                      <p:cBhvr>
                                        <p:cTn id="37" dur="500"/>
                                        <p:tgtEl>
                                          <p:spTgt spid="7"/>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down)">
                                      <p:cBhvr>
                                        <p:cTn id="4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4"/>
          <p:cNvSpPr txBox="1"/>
          <p:nvPr/>
        </p:nvSpPr>
        <p:spPr bwMode="auto">
          <a:xfrm>
            <a:off x="2016760" y="1603693"/>
            <a:ext cx="5616575" cy="936625"/>
          </a:xfrm>
          <a:prstGeom prst="roundRect">
            <a:avLst/>
          </a:prstGeom>
          <a:solidFill>
            <a:srgbClr val="FFFF00"/>
          </a:solidFill>
          <a:ln w="25400" cap="flat" cmpd="sng" algn="ctr">
            <a:solidFill>
              <a:schemeClr val="tx1"/>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342900" marR="0" lvl="0" indent="-342900" algn="ctr" defTabSz="914400" rtl="0" eaLnBrk="0" fontAlgn="base" latinLnBrk="0" hangingPunct="0">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7030A0"/>
                </a:solidFill>
                <a:effectLst/>
                <a:uLnTx/>
                <a:uFillTx/>
                <a:latin typeface="黑体" panose="02010609060101010101" pitchFamily="49" charset="-122"/>
                <a:ea typeface="黑体" panose="02010609060101010101" pitchFamily="49" charset="-122"/>
                <a:cs typeface="+mn-cs"/>
              </a:rPr>
              <a:t>1.</a:t>
            </a:r>
            <a:r>
              <a:rPr kumimoji="0" lang="zh-CN" altLang="en-US" sz="3200" b="0" i="0" u="none" strike="noStrike" kern="1200" cap="none" spc="0" normalizeH="0" baseline="0" noProof="0" dirty="0">
                <a:ln>
                  <a:noFill/>
                </a:ln>
                <a:solidFill>
                  <a:srgbClr val="7030A0"/>
                </a:solidFill>
                <a:effectLst/>
                <a:uLnTx/>
                <a:uFillTx/>
                <a:latin typeface="黑体" panose="02010609060101010101" pitchFamily="49" charset="-122"/>
                <a:ea typeface="黑体" panose="02010609060101010101" pitchFamily="49" charset="-122"/>
                <a:cs typeface="+mn-cs"/>
              </a:rPr>
              <a:t>专题整合，要点归纳</a:t>
            </a:r>
          </a:p>
        </p:txBody>
      </p:sp>
      <p:sp>
        <p:nvSpPr>
          <p:cNvPr id="8" name="内容占位符 4"/>
          <p:cNvSpPr txBox="1"/>
          <p:nvPr/>
        </p:nvSpPr>
        <p:spPr bwMode="auto">
          <a:xfrm>
            <a:off x="2016760" y="3054985"/>
            <a:ext cx="5616575" cy="936625"/>
          </a:xfrm>
          <a:prstGeom prst="roundRect">
            <a:avLst/>
          </a:prstGeom>
          <a:solidFill>
            <a:srgbClr val="FFFF00"/>
          </a:solidFill>
          <a:ln w="25400" cap="flat" cmpd="sng" algn="ctr">
            <a:solidFill>
              <a:schemeClr val="tx1"/>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342900" marR="0" lvl="0" indent="-342900" algn="ctr" defTabSz="914400" rtl="0" eaLnBrk="0" fontAlgn="base" latinLnBrk="0" hangingPunct="0">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7030A0"/>
                </a:solidFill>
                <a:effectLst/>
                <a:uLnTx/>
                <a:uFillTx/>
                <a:latin typeface="黑体" panose="02010609060101010101" pitchFamily="49" charset="-122"/>
                <a:ea typeface="黑体" panose="02010609060101010101" pitchFamily="49" charset="-122"/>
                <a:cs typeface="+mn-cs"/>
              </a:rPr>
              <a:t>2.</a:t>
            </a:r>
            <a:r>
              <a:rPr kumimoji="0" lang="zh-CN" altLang="en-US" sz="3200" b="0" i="0" u="none" strike="noStrike" kern="1200" cap="none" spc="0" normalizeH="0" baseline="0" noProof="0" dirty="0">
                <a:ln>
                  <a:noFill/>
                </a:ln>
                <a:solidFill>
                  <a:srgbClr val="7030A0"/>
                </a:solidFill>
                <a:effectLst/>
                <a:uLnTx/>
                <a:uFillTx/>
                <a:latin typeface="黑体" panose="02010609060101010101" pitchFamily="49" charset="-122"/>
                <a:ea typeface="黑体" panose="02010609060101010101" pitchFamily="49" charset="-122"/>
                <a:cs typeface="+mn-cs"/>
              </a:rPr>
              <a:t>综合检测，知能升级</a:t>
            </a:r>
          </a:p>
        </p:txBody>
      </p:sp>
      <p:sp>
        <p:nvSpPr>
          <p:cNvPr id="9" name="内容占位符 4"/>
          <p:cNvSpPr txBox="1"/>
          <p:nvPr/>
        </p:nvSpPr>
        <p:spPr bwMode="auto">
          <a:xfrm>
            <a:off x="2016760" y="4602163"/>
            <a:ext cx="5616575" cy="936625"/>
          </a:xfrm>
          <a:prstGeom prst="roundRect">
            <a:avLst/>
          </a:prstGeom>
          <a:solidFill>
            <a:srgbClr val="FFFF00"/>
          </a:solidFill>
          <a:ln w="25400" cap="flat" cmpd="sng" algn="ctr">
            <a:solidFill>
              <a:schemeClr val="tx1"/>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342900" marR="0" lvl="0" indent="-342900" algn="l" defTabSz="914400" rtl="0" eaLnBrk="0" fontAlgn="base" latinLnBrk="0" hangingPunct="0">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7030A0"/>
                </a:solidFill>
                <a:effectLst/>
                <a:uLnTx/>
                <a:uFillTx/>
                <a:latin typeface="黑体" panose="02010609060101010101" pitchFamily="49" charset="-122"/>
                <a:ea typeface="黑体" panose="02010609060101010101" pitchFamily="49" charset="-122"/>
                <a:cs typeface="+mn-cs"/>
              </a:rPr>
              <a:t>   3.</a:t>
            </a:r>
            <a:r>
              <a:rPr kumimoji="0" lang="zh-CN" altLang="en-US" sz="3200" b="0" i="0" u="none" strike="noStrike" kern="1200" cap="none" spc="0" normalizeH="0" baseline="0" noProof="0" dirty="0">
                <a:ln>
                  <a:noFill/>
                </a:ln>
                <a:solidFill>
                  <a:srgbClr val="7030A0"/>
                </a:solidFill>
                <a:effectLst/>
                <a:uLnTx/>
                <a:uFillTx/>
                <a:latin typeface="黑体" panose="02010609060101010101" pitchFamily="49" charset="-122"/>
                <a:ea typeface="黑体" panose="02010609060101010101" pitchFamily="49" charset="-122"/>
                <a:cs typeface="+mn-cs"/>
              </a:rPr>
              <a:t>难点点拨，拓展提升</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28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7.</a:t>
            </a:r>
            <a:r>
              <a:rPr sz="28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张敏同学学完《中国特色社会主义理论体系》一课后，绘制了中国特色社会主义理论体系不断完善和发展的示意图，留有①②对应的内容用于考考其他同学，四位同学提供的答案如下，正确的是（   ）</a:t>
            </a:r>
          </a:p>
          <a:p>
            <a:pPr>
              <a:spcBef>
                <a:spcPts val="0"/>
              </a:spcBef>
            </a:pPr>
            <a:endParaRPr sz="28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endParaRPr sz="28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28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A．李同学：①马克思主义②毛泽东思想</a:t>
            </a:r>
          </a:p>
          <a:p>
            <a:pPr>
              <a:spcBef>
                <a:spcPts val="0"/>
              </a:spcBef>
            </a:pPr>
            <a:r>
              <a:rPr sz="28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B．钱同学：①邓小平理论②毛泽东思想</a:t>
            </a:r>
          </a:p>
          <a:p>
            <a:pPr>
              <a:spcBef>
                <a:spcPts val="0"/>
              </a:spcBef>
            </a:pPr>
            <a:r>
              <a:rPr sz="28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C．孙同学：①邓小平理论②习近平新时代中国特色社会主义思想</a:t>
            </a:r>
          </a:p>
          <a:p>
            <a:pPr>
              <a:spcBef>
                <a:spcPts val="0"/>
              </a:spcBef>
            </a:pPr>
            <a:r>
              <a:rPr sz="28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D．赵同学：①马克思主义②习近平新时代中国特色社会主义思想</a:t>
            </a:r>
          </a:p>
        </p:txBody>
      </p:sp>
      <p:sp>
        <p:nvSpPr>
          <p:cNvPr id="5" name="文本框 4"/>
          <p:cNvSpPr txBox="1"/>
          <p:nvPr/>
        </p:nvSpPr>
        <p:spPr>
          <a:xfrm>
            <a:off x="6804248" y="2348880"/>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C</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pic>
        <p:nvPicPr>
          <p:cNvPr id="169" name="图片 169"/>
          <p:cNvPicPr>
            <a:picLocks noChangeAspect="1" noChangeArrowheads="1"/>
          </p:cNvPicPr>
          <p:nvPr/>
        </p:nvPicPr>
        <p:blipFill>
          <a:blip r:embed="rId3"/>
          <a:srcRect/>
          <a:stretch>
            <a:fillRect/>
          </a:stretch>
        </p:blipFill>
        <p:spPr>
          <a:xfrm>
            <a:off x="578485" y="3005455"/>
            <a:ext cx="7086600" cy="8477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7"/>
          <p:cNvSpPr/>
          <p:nvPr/>
        </p:nvSpPr>
        <p:spPr>
          <a:xfrm>
            <a:off x="0" y="1412875"/>
            <a:ext cx="9144000" cy="1470025"/>
          </a:xfrm>
          <a:prstGeom prst="rect">
            <a:avLst/>
          </a:prstGeom>
          <a:noFill/>
          <a:ln w="9525">
            <a:noFill/>
          </a:ln>
        </p:spPr>
        <p:txBody>
          <a:bodyPr anchor="ctr"/>
          <a:lstStyle/>
          <a:p>
            <a:pPr algn="ctr"/>
            <a:r>
              <a:rPr lang="zh-CN" altLang="en-US" sz="4800" dirty="0">
                <a:solidFill>
                  <a:srgbClr val="3333CC"/>
                </a:solidFill>
                <a:latin typeface="黑体" panose="02010609060101010101" pitchFamily="49" charset="-122"/>
                <a:ea typeface="黑体" panose="02010609060101010101" pitchFamily="49" charset="-122"/>
              </a:rPr>
              <a:t>第二部分  文化</a:t>
            </a:r>
          </a:p>
        </p:txBody>
      </p:sp>
      <p:sp>
        <p:nvSpPr>
          <p:cNvPr id="3075" name="Rectangle 18"/>
          <p:cNvSpPr/>
          <p:nvPr/>
        </p:nvSpPr>
        <p:spPr>
          <a:xfrm>
            <a:off x="457200" y="2278063"/>
            <a:ext cx="8153400" cy="2879725"/>
          </a:xfrm>
          <a:prstGeom prst="rect">
            <a:avLst/>
          </a:prstGeom>
          <a:noFill/>
          <a:ln w="9525">
            <a:noFill/>
          </a:ln>
        </p:spPr>
        <p:txBody>
          <a:bodyPr/>
          <a:lstStyle/>
          <a:p>
            <a:pPr marL="342900" indent="-342900" algn="ctr">
              <a:lnSpc>
                <a:spcPct val="140000"/>
              </a:lnSpc>
              <a:spcBef>
                <a:spcPct val="20000"/>
              </a:spcBef>
            </a:pPr>
            <a:endParaRPr lang="en-US" altLang="zh-CN" sz="4000" dirty="0">
              <a:latin typeface="黑体" panose="02010609060101010101" pitchFamily="49" charset="-122"/>
              <a:ea typeface="黑体" panose="02010609060101010101" pitchFamily="49" charset="-122"/>
            </a:endParaRPr>
          </a:p>
          <a:p>
            <a:pPr marL="342900" indent="-342900" algn="ctr">
              <a:lnSpc>
                <a:spcPct val="140000"/>
              </a:lnSpc>
              <a:spcBef>
                <a:spcPct val="20000"/>
              </a:spcBef>
            </a:pPr>
            <a:endParaRPr lang="zh-CN" altLang="en-US" sz="4000" dirty="0">
              <a:latin typeface="黑体" panose="02010609060101010101" pitchFamily="49" charset="-122"/>
              <a:ea typeface="黑体" panose="02010609060101010101" pitchFamily="49" charset="-122"/>
            </a:endParaRPr>
          </a:p>
        </p:txBody>
      </p:sp>
    </p:spTree>
  </p:cSld>
  <p:clrMapOvr>
    <a:masterClrMapping/>
  </p:clrMapOvr>
  <p:transition>
    <p:random/>
  </p:transition>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40005" y="937260"/>
            <a:ext cx="9079230" cy="548640"/>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1.</a:t>
            </a:r>
            <a:r>
              <a:rPr lang="zh-CN" altLang="en-US" dirty="0">
                <a:solidFill>
                  <a:schemeClr val="tx1"/>
                </a:solidFill>
                <a:latin typeface="隶书" panose="02010509060101010101" pitchFamily="49" charset="-122"/>
                <a:ea typeface="隶书" panose="02010509060101010101" pitchFamily="49" charset="-122"/>
              </a:rPr>
              <a:t>四大发明</a:t>
            </a:r>
          </a:p>
        </p:txBody>
      </p:sp>
      <p:pic>
        <p:nvPicPr>
          <p:cNvPr id="1007621" name="图片 1007620"/>
          <p:cNvPicPr>
            <a:picLocks noChangeAspect="1"/>
          </p:cNvPicPr>
          <p:nvPr/>
        </p:nvPicPr>
        <p:blipFill>
          <a:blip r:embed="rId3"/>
          <a:stretch>
            <a:fillRect/>
          </a:stretch>
        </p:blipFill>
        <p:spPr>
          <a:xfrm>
            <a:off x="343535" y="3567430"/>
            <a:ext cx="9144000" cy="1474788"/>
          </a:xfrm>
          <a:prstGeom prst="rect">
            <a:avLst/>
          </a:prstGeom>
          <a:noFill/>
          <a:ln w="9525">
            <a:noFill/>
          </a:ln>
        </p:spPr>
      </p:pic>
      <p:graphicFrame>
        <p:nvGraphicFramePr>
          <p:cNvPr id="232451" name="Group 3"/>
          <p:cNvGraphicFramePr>
            <a:graphicFrameLocks noGrp="1"/>
          </p:cNvGraphicFramePr>
          <p:nvPr>
            <p:custDataLst>
              <p:tags r:id="rId1"/>
            </p:custDataLst>
          </p:nvPr>
        </p:nvGraphicFramePr>
        <p:xfrm>
          <a:off x="190500" y="1524635"/>
          <a:ext cx="8763635" cy="4834001"/>
        </p:xfrm>
        <a:graphic>
          <a:graphicData uri="http://schemas.openxmlformats.org/drawingml/2006/table">
            <a:tbl>
              <a:tblPr/>
              <a:tblGrid>
                <a:gridCol w="1448435">
                  <a:extLst>
                    <a:ext uri="{9D8B030D-6E8A-4147-A177-3AD203B41FA5}">
                      <a16:colId xmlns:a16="http://schemas.microsoft.com/office/drawing/2014/main" val="20000"/>
                    </a:ext>
                  </a:extLst>
                </a:gridCol>
                <a:gridCol w="1296670">
                  <a:extLst>
                    <a:ext uri="{9D8B030D-6E8A-4147-A177-3AD203B41FA5}">
                      <a16:colId xmlns:a16="http://schemas.microsoft.com/office/drawing/2014/main" val="20001"/>
                    </a:ext>
                  </a:extLst>
                </a:gridCol>
                <a:gridCol w="3059430">
                  <a:extLst>
                    <a:ext uri="{9D8B030D-6E8A-4147-A177-3AD203B41FA5}">
                      <a16:colId xmlns:a16="http://schemas.microsoft.com/office/drawing/2014/main" val="20002"/>
                    </a:ext>
                  </a:extLst>
                </a:gridCol>
                <a:gridCol w="2959100">
                  <a:extLst>
                    <a:ext uri="{9D8B030D-6E8A-4147-A177-3AD203B41FA5}">
                      <a16:colId xmlns:a16="http://schemas.microsoft.com/office/drawing/2014/main" val="20003"/>
                    </a:ext>
                  </a:extLst>
                </a:gridCol>
              </a:tblGrid>
              <a:tr h="57213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内容</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时间</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地位或传播</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影响</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438785">
                <a:tc rowSpan="2">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造纸术</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出现世界上最早的纸</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推动了中外</a:t>
                      </a:r>
                      <a:r>
                        <a:rPr kumimoji="0" lang="en-US" altLang="zh-CN"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a:t>
                      </a: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的发展</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420370">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lang="en-US" altLang="zh-CN" sz="2400" b="1">
                          <a:ln>
                            <a:noFill/>
                          </a:ln>
                          <a:effectLst/>
                          <a:latin typeface="隶书" panose="02010509060101010101" pitchFamily="49" charset="-122"/>
                          <a:ea typeface="隶书" panose="02010509060101010101" pitchFamily="49" charset="-122"/>
                          <a:sym typeface="+mn-ea"/>
                        </a:rPr>
                        <a:t>______</a:t>
                      </a:r>
                      <a:r>
                        <a:rPr lang="zh-CN" altLang="en-US" sz="2400" b="1">
                          <a:ln>
                            <a:noFill/>
                          </a:ln>
                          <a:effectLst/>
                          <a:latin typeface="隶书" panose="02010509060101010101" pitchFamily="49" charset="-122"/>
                          <a:ea typeface="隶书" panose="02010509060101010101" pitchFamily="49" charset="-122"/>
                          <a:sym typeface="+mn-ea"/>
                        </a:rPr>
                        <a:t>改进造纸术</a:t>
                      </a: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vMerge="1">
                  <a:txBody>
                    <a:bodyPr/>
                    <a:lstStyle/>
                    <a:p>
                      <a:endParaRPr lang="zh-CN"/>
                    </a:p>
                  </a:txBody>
                  <a:tcPr marL="72000" marR="180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1078230">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活字印刷书</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a:t>
                      </a:r>
                    </a:p>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发明</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比欧洲早</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cs typeface="隶书" panose="02010509060101010101" pitchFamily="49" charset="-122"/>
                        </a:rPr>
                        <a:t>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促进了</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的传播</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998220">
                <a:tc>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指南针</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南宋由阿拉伯人传到欧洲</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促进了</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的发展</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132524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火药</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唐朝中期有记载</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广泛用于战争，</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13</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a:t>
                      </a:r>
                      <a:r>
                        <a:rPr kumimoji="0" lang="en-US" altLang="zh-CN"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14</a:t>
                      </a: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世纪传入阿拉伯和欧洲</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推动了欧洲社会的变革</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bl>
          </a:graphicData>
        </a:graphic>
      </p:graphicFrame>
      <p:sp>
        <p:nvSpPr>
          <p:cNvPr id="2" name="文本框 1"/>
          <p:cNvSpPr txBox="1"/>
          <p:nvPr/>
        </p:nvSpPr>
        <p:spPr>
          <a:xfrm>
            <a:off x="1835150" y="2021840"/>
            <a:ext cx="795020" cy="460375"/>
          </a:xfrm>
          <a:prstGeom prst="rect">
            <a:avLst/>
          </a:prstGeom>
          <a:noFill/>
        </p:spPr>
        <p:txBody>
          <a:bodyPr wrap="none" rtlCol="0">
            <a:spAutoFit/>
          </a:bodyPr>
          <a:lstStyle/>
          <a:p>
            <a:pPr algn="ct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西汉</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1835150" y="2482215"/>
            <a:ext cx="795020" cy="460375"/>
          </a:xfrm>
          <a:prstGeom prst="rect">
            <a:avLst/>
          </a:prstGeom>
          <a:noFill/>
        </p:spPr>
        <p:txBody>
          <a:bodyPr wrap="none" rtlCol="0">
            <a:spAutoFit/>
          </a:bodyPr>
          <a:lstStyle/>
          <a:p>
            <a:pPr algn="ct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东汉</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1835150" y="2870835"/>
            <a:ext cx="795020" cy="829945"/>
          </a:xfrm>
          <a:prstGeom prst="rect">
            <a:avLst/>
          </a:prstGeom>
          <a:noFill/>
        </p:spPr>
        <p:txBody>
          <a:bodyPr wrap="none" rtlCol="0">
            <a:spAutoFit/>
          </a:bodyPr>
          <a:lstStyle/>
          <a:p>
            <a:pPr algn="ct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北宋</a:t>
            </a:r>
          </a:p>
          <a:p>
            <a:pPr algn="ct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毕昇</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1835150" y="4315460"/>
            <a:ext cx="795020" cy="42354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2400" b="1">
                <a:ln>
                  <a:noFill/>
                </a:ln>
                <a:solidFill>
                  <a:srgbClr val="C00000"/>
                </a:solidFill>
                <a:effectLst/>
                <a:latin typeface="隶书" panose="02010509060101010101" pitchFamily="49" charset="-122"/>
                <a:ea typeface="隶书" panose="02010509060101010101" pitchFamily="49" charset="-122"/>
                <a:sym typeface="+mn-ea"/>
              </a:rPr>
              <a:t>北宋</a:t>
            </a:r>
            <a:endParaRPr kumimoji="0" lang="zh-CN" altLang="en-US" sz="24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3282950" y="2482215"/>
            <a:ext cx="795020" cy="460375"/>
          </a:xfrm>
          <a:prstGeom prst="rect">
            <a:avLst/>
          </a:prstGeom>
          <a:noFill/>
        </p:spPr>
        <p:txBody>
          <a:bodyPr wrap="none" rtlCol="0">
            <a:spAutoFit/>
          </a:bodyPr>
          <a:lstStyle/>
          <a:p>
            <a:pPr algn="ctr"/>
            <a:r>
              <a:rPr lang="zh-CN" altLang="en-US" sz="2400" b="1">
                <a:ln>
                  <a:noFill/>
                </a:ln>
                <a:solidFill>
                  <a:srgbClr val="C00000"/>
                </a:solidFill>
                <a:effectLst/>
                <a:latin typeface="隶书" panose="02010509060101010101" pitchFamily="49" charset="-122"/>
                <a:ea typeface="隶书" panose="02010509060101010101" pitchFamily="49" charset="-122"/>
                <a:sym typeface="+mn-ea"/>
              </a:rPr>
              <a:t>蔡伦</a:t>
            </a: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4487545" y="3240405"/>
            <a:ext cx="1101090" cy="460375"/>
          </a:xfrm>
          <a:prstGeom prst="rect">
            <a:avLst/>
          </a:prstGeom>
          <a:noFill/>
        </p:spPr>
        <p:txBody>
          <a:bodyPr wrap="none" rtlCol="0">
            <a:spAutoFit/>
          </a:bodyPr>
          <a:lstStyle/>
          <a:p>
            <a:pPr algn="ctr"/>
            <a:r>
              <a:rPr lang="zh-CN" altLang="en-US" sz="2400" b="1" dirty="0">
                <a:ln>
                  <a:noFill/>
                </a:ln>
                <a:solidFill>
                  <a:srgbClr val="C00000"/>
                </a:solidFill>
                <a:effectLst/>
                <a:latin typeface="隶书" panose="02010509060101010101" pitchFamily="49" charset="-122"/>
                <a:ea typeface="隶书" panose="02010509060101010101" pitchFamily="49" charset="-122"/>
                <a:cs typeface="隶书" panose="02010509060101010101" pitchFamily="49" charset="-122"/>
                <a:sym typeface="+mn-ea"/>
              </a:rPr>
              <a:t>四百年</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8" name="文本框 7"/>
          <p:cNvSpPr txBox="1"/>
          <p:nvPr/>
        </p:nvSpPr>
        <p:spPr>
          <a:xfrm>
            <a:off x="2978150" y="5064760"/>
            <a:ext cx="795020" cy="460375"/>
          </a:xfrm>
          <a:prstGeom prst="rect">
            <a:avLst/>
          </a:prstGeom>
          <a:noFill/>
        </p:spPr>
        <p:txBody>
          <a:bodyPr wrap="none" rtlCol="0">
            <a:spAutoFit/>
          </a:bodyPr>
          <a:lstStyle/>
          <a:p>
            <a:pPr algn="ct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宋元</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9" name="文本框 8"/>
          <p:cNvSpPr txBox="1"/>
          <p:nvPr/>
        </p:nvSpPr>
        <p:spPr>
          <a:xfrm>
            <a:off x="7820660" y="2093595"/>
            <a:ext cx="795020" cy="460375"/>
          </a:xfrm>
          <a:prstGeom prst="rect">
            <a:avLst/>
          </a:prstGeom>
          <a:noFill/>
        </p:spPr>
        <p:txBody>
          <a:bodyPr wrap="none" rtlCol="0">
            <a:spAutoFit/>
          </a:bodyPr>
          <a:lstStyle/>
          <a:p>
            <a:pPr algn="ctr"/>
            <a:r>
              <a:rPr lang="zh-CN" altLang="en-US" sz="2400" b="1">
                <a:ln>
                  <a:noFill/>
                </a:ln>
                <a:solidFill>
                  <a:srgbClr val="C00000"/>
                </a:solidFill>
                <a:effectLst/>
                <a:latin typeface="隶书" panose="02010509060101010101" pitchFamily="49" charset="-122"/>
                <a:ea typeface="隶书" panose="02010509060101010101" pitchFamily="49" charset="-122"/>
                <a:sym typeface="+mn-ea"/>
              </a:rPr>
              <a:t>文化</a:t>
            </a:r>
            <a:endPar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p:txBody>
      </p:sp>
      <p:sp>
        <p:nvSpPr>
          <p:cNvPr id="10" name="文本框 9"/>
          <p:cNvSpPr txBox="1"/>
          <p:nvPr/>
        </p:nvSpPr>
        <p:spPr>
          <a:xfrm>
            <a:off x="7025640" y="3240405"/>
            <a:ext cx="795020" cy="460375"/>
          </a:xfrm>
          <a:prstGeom prst="rect">
            <a:avLst/>
          </a:prstGeom>
          <a:noFill/>
        </p:spPr>
        <p:txBody>
          <a:bodyPr wrap="none" rtlCol="0">
            <a:spAutoFit/>
          </a:bodyPr>
          <a:lstStyle/>
          <a:p>
            <a:pPr algn="ct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文化</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11" name="文本框 10"/>
          <p:cNvSpPr txBox="1"/>
          <p:nvPr/>
        </p:nvSpPr>
        <p:spPr>
          <a:xfrm>
            <a:off x="7025640" y="4278630"/>
            <a:ext cx="795020" cy="460375"/>
          </a:xfrm>
          <a:prstGeom prst="rect">
            <a:avLst/>
          </a:prstGeom>
          <a:noFill/>
        </p:spPr>
        <p:txBody>
          <a:bodyPr wrap="none" rtlCol="0">
            <a:spAutoFit/>
          </a:bodyPr>
          <a:lstStyle/>
          <a:p>
            <a:pPr algn="ct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航海</a:t>
            </a: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down)">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down)">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wipe(down)">
                                      <p:cBhvr>
                                        <p:cTn id="42" dur="500"/>
                                        <p:tgtEl>
                                          <p:spTgt spid="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wipe(down)">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down)">
                                      <p:cBhvr>
                                        <p:cTn id="5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8" grpId="0"/>
      <p:bldP spid="9" grpId="0"/>
      <p:bldP spid="10" grpId="0"/>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1.</a:t>
            </a: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印刷术则变成新教的工具”。“印刷术的发明不仅改变了只有僧侣才能受高级的教育的状况……印刷术的推广，给市民阶级和王权反对封建制度的斗争带来了好处……推动着欧洲从中世纪的黑暗中走出来”。这里，马克思主要强调了印刷术（   ）</a:t>
            </a:r>
          </a:p>
          <a:p>
            <a:pPr>
              <a:spcBef>
                <a:spcPts val="0"/>
              </a:spcBef>
            </a:pP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A．推动了欧洲的社会转型           </a:t>
            </a:r>
          </a:p>
          <a:p>
            <a:pPr>
              <a:spcBef>
                <a:spcPts val="0"/>
              </a:spcBef>
            </a:pP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B．加速了欧洲人文主义的兴起</a:t>
            </a:r>
          </a:p>
          <a:p>
            <a:pPr>
              <a:spcBef>
                <a:spcPts val="0"/>
              </a:spcBef>
            </a:pP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C．促进了欧洲教育的发展           </a:t>
            </a:r>
          </a:p>
          <a:p>
            <a:pPr>
              <a:spcBef>
                <a:spcPts val="0"/>
              </a:spcBef>
            </a:pP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D．开启了欧洲的思想启蒙运动</a:t>
            </a:r>
          </a:p>
        </p:txBody>
      </p:sp>
      <p:sp>
        <p:nvSpPr>
          <p:cNvPr id="5" name="文本框 4"/>
          <p:cNvSpPr txBox="1"/>
          <p:nvPr/>
        </p:nvSpPr>
        <p:spPr>
          <a:xfrm>
            <a:off x="3641090" y="3559493"/>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A</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456565" y="899160"/>
            <a:ext cx="9144000" cy="83375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2.</a:t>
            </a:r>
            <a:r>
              <a:rPr lang="zh-CN" altLang="en-US" dirty="0">
                <a:solidFill>
                  <a:schemeClr val="tx1"/>
                </a:solidFill>
                <a:latin typeface="隶书" panose="02010509060101010101" pitchFamily="49" charset="-122"/>
                <a:ea typeface="隶书" panose="02010509060101010101" pitchFamily="49" charset="-122"/>
              </a:rPr>
              <a:t>文学</a:t>
            </a:r>
          </a:p>
        </p:txBody>
      </p:sp>
      <p:graphicFrame>
        <p:nvGraphicFramePr>
          <p:cNvPr id="232451" name="Group 3"/>
          <p:cNvGraphicFramePr>
            <a:graphicFrameLocks noGrp="1"/>
          </p:cNvGraphicFramePr>
          <p:nvPr>
            <p:custDataLst>
              <p:tags r:id="rId1"/>
            </p:custDataLst>
          </p:nvPr>
        </p:nvGraphicFramePr>
        <p:xfrm>
          <a:off x="190500" y="1906905"/>
          <a:ext cx="8763635" cy="3578733"/>
        </p:xfrm>
        <a:graphic>
          <a:graphicData uri="http://schemas.openxmlformats.org/drawingml/2006/table">
            <a:tbl>
              <a:tblPr/>
              <a:tblGrid>
                <a:gridCol w="864575">
                  <a:extLst>
                    <a:ext uri="{9D8B030D-6E8A-4147-A177-3AD203B41FA5}">
                      <a16:colId xmlns:a16="http://schemas.microsoft.com/office/drawing/2014/main" val="20000"/>
                    </a:ext>
                  </a:extLst>
                </a:gridCol>
                <a:gridCol w="1282065">
                  <a:extLst>
                    <a:ext uri="{9D8B030D-6E8A-4147-A177-3AD203B41FA5}">
                      <a16:colId xmlns:a16="http://schemas.microsoft.com/office/drawing/2014/main" val="20001"/>
                    </a:ext>
                  </a:extLst>
                </a:gridCol>
                <a:gridCol w="2113280">
                  <a:extLst>
                    <a:ext uri="{9D8B030D-6E8A-4147-A177-3AD203B41FA5}">
                      <a16:colId xmlns:a16="http://schemas.microsoft.com/office/drawing/2014/main" val="20002"/>
                    </a:ext>
                  </a:extLst>
                </a:gridCol>
                <a:gridCol w="1195070">
                  <a:extLst>
                    <a:ext uri="{9D8B030D-6E8A-4147-A177-3AD203B41FA5}">
                      <a16:colId xmlns:a16="http://schemas.microsoft.com/office/drawing/2014/main" val="20003"/>
                    </a:ext>
                  </a:extLst>
                </a:gridCol>
                <a:gridCol w="1542349">
                  <a:extLst>
                    <a:ext uri="{9D8B030D-6E8A-4147-A177-3AD203B41FA5}">
                      <a16:colId xmlns:a16="http://schemas.microsoft.com/office/drawing/2014/main" val="20004"/>
                    </a:ext>
                  </a:extLst>
                </a:gridCol>
                <a:gridCol w="1766296">
                  <a:extLst>
                    <a:ext uri="{9D8B030D-6E8A-4147-A177-3AD203B41FA5}">
                      <a16:colId xmlns:a16="http://schemas.microsoft.com/office/drawing/2014/main" val="20005"/>
                    </a:ext>
                  </a:extLst>
                </a:gridCol>
              </a:tblGrid>
              <a:tr h="57213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类别</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代表人物</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作品</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时代</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地位</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风格</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438785">
                <a:tc rowSpan="3">
                  <a:txBody>
                    <a:bodyPr/>
                    <a:lstStyle/>
                    <a:p>
                      <a:pPr marL="0" marR="0" lvl="0" indent="0" algn="ctr" defTabSz="914400" rtl="0" eaLnBrk="1" fontAlgn="base" latinLnBrk="0" hangingPunct="1">
                        <a:lnSpc>
                          <a:spcPct val="90000"/>
                        </a:lnSpc>
                        <a:spcBef>
                          <a:spcPct val="0"/>
                        </a:spcBef>
                        <a:spcAft>
                          <a:spcPct val="0"/>
                        </a:spcAft>
                        <a:buClrTx/>
                        <a:buSzTx/>
                        <a:buFontTx/>
                        <a:buNone/>
                      </a:pPr>
                      <a:endParaRPr lang="zh-CN" altLang="en-US" sz="2400" b="1" i="0" u="none" baseline="0">
                        <a:solidFill>
                          <a:schemeClr val="tx1"/>
                        </a:solidFill>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lang="zh-CN" altLang="en-US" sz="2400" b="1" i="0" u="none" baseline="0">
                        <a:solidFill>
                          <a:schemeClr val="tx1"/>
                        </a:solidFill>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唐诗</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______________________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盛唐</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a:t>
                      </a:r>
                      <a:endParaRPr kumimoji="0" lang="zh-CN" altLang="en-US" sz="24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81597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  </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cs typeface="隶书" panose="02010509060101010101" pitchFamily="49" charset="-122"/>
                        </a:rPr>
                        <a:t>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由盛转衰</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__________________</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72834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a:t>
                      </a:r>
                    </a:p>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中唐</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bl>
          </a:graphicData>
        </a:graphic>
      </p:graphicFrame>
      <p:sp>
        <p:nvSpPr>
          <p:cNvPr id="2" name="文本框 1"/>
          <p:cNvSpPr txBox="1"/>
          <p:nvPr/>
        </p:nvSpPr>
        <p:spPr>
          <a:xfrm>
            <a:off x="1289050" y="2969260"/>
            <a:ext cx="795020" cy="423545"/>
          </a:xfrm>
          <a:prstGeom prst="rect">
            <a:avLst/>
          </a:prstGeom>
          <a:noFill/>
        </p:spPr>
        <p:txBody>
          <a:bodyPr wrap="none" rtlCol="0">
            <a:spAutoFit/>
          </a:bodyPr>
          <a:lstStyle/>
          <a:p>
            <a:pPr marL="0" marR="0" lvl="0" indent="0" algn="just" defTabSz="914400" rtl="0" eaLnBrk="1" fontAlgn="base" latinLnBrk="0" hangingPunct="1">
              <a:lnSpc>
                <a:spcPct val="90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李白</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2334895" y="2622550"/>
            <a:ext cx="2164080" cy="977265"/>
          </a:xfrm>
          <a:prstGeom prst="rect">
            <a:avLst/>
          </a:prstGeom>
          <a:noFill/>
        </p:spPr>
        <p:txBody>
          <a:bodyPr wrap="square" rtlCol="0">
            <a:spAutoFit/>
          </a:bodyPr>
          <a:lstStyle/>
          <a:p>
            <a:pPr algn="ctr">
              <a:lnSpc>
                <a:spcPct val="120000"/>
              </a:lnSpc>
            </a:pPr>
            <a:r>
              <a:rPr lang="zh-CN" altLang="en-US" sz="2400" b="1">
                <a:ln>
                  <a:noFill/>
                </a:ln>
                <a:solidFill>
                  <a:srgbClr val="C00000"/>
                </a:solidFill>
                <a:effectLst/>
                <a:latin typeface="隶书" panose="02010509060101010101" pitchFamily="49" charset="-122"/>
                <a:ea typeface="隶书" panose="02010509060101010101" pitchFamily="49" charset="-122"/>
                <a:sym typeface="+mn-ea"/>
              </a:rPr>
              <a:t>《早发白帝城》</a:t>
            </a:r>
          </a:p>
          <a:p>
            <a:pPr algn="ctr">
              <a:lnSpc>
                <a:spcPct val="120000"/>
              </a:lnSpc>
            </a:pPr>
            <a:r>
              <a:rPr lang="zh-CN" altLang="en-US" sz="2400" b="1">
                <a:ln>
                  <a:noFill/>
                </a:ln>
                <a:solidFill>
                  <a:srgbClr val="C00000"/>
                </a:solidFill>
                <a:effectLst/>
                <a:latin typeface="隶书" panose="02010509060101010101" pitchFamily="49" charset="-122"/>
                <a:ea typeface="隶书" panose="02010509060101010101" pitchFamily="49" charset="-122"/>
                <a:sym typeface="+mn-ea"/>
              </a:rPr>
              <a:t>《蜀道难》</a:t>
            </a:r>
            <a:endParaRPr kumimoji="0" lang="zh-CN" altLang="en-US" sz="24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5853430" y="2932430"/>
            <a:ext cx="795020" cy="460375"/>
          </a:xfrm>
          <a:prstGeom prst="rect">
            <a:avLst/>
          </a:prstGeom>
          <a:noFill/>
        </p:spPr>
        <p:txBody>
          <a:bodyPr wrap="none" rtlCol="0">
            <a:spAutoFit/>
          </a:bodyPr>
          <a:lstStyle/>
          <a:p>
            <a:pPr algn="l"/>
            <a:r>
              <a:rPr lang="zh-CN" altLang="en-US" sz="2400" b="1">
                <a:ln>
                  <a:noFill/>
                </a:ln>
                <a:solidFill>
                  <a:srgbClr val="C00000"/>
                </a:solidFill>
                <a:effectLst/>
                <a:latin typeface="隶书" panose="02010509060101010101" pitchFamily="49" charset="-122"/>
                <a:ea typeface="隶书" panose="02010509060101010101" pitchFamily="49" charset="-122"/>
                <a:sym typeface="+mn-ea"/>
              </a:rPr>
              <a:t>诗仙</a:t>
            </a:r>
            <a:endParaRPr kumimoji="0" lang="zh-CN" altLang="en-US" sz="24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7327900" y="2661285"/>
            <a:ext cx="1407160" cy="977265"/>
          </a:xfrm>
          <a:prstGeom prst="rect">
            <a:avLst/>
          </a:prstGeom>
          <a:noFill/>
        </p:spPr>
        <p:txBody>
          <a:bodyPr wrap="none" rtlCol="0">
            <a:spAutoFit/>
          </a:bodyPr>
          <a:lstStyle/>
          <a:p>
            <a:pPr marL="0" marR="0" lvl="0" indent="0" algn="just" defTabSz="914400" rtl="0">
              <a:lnSpc>
                <a:spcPct val="120000"/>
              </a:lnSpc>
              <a:spcBef>
                <a:spcPct val="0"/>
              </a:spcBef>
              <a:spcAft>
                <a:spcPct val="0"/>
              </a:spcAft>
              <a:buClrTx/>
              <a:buSzTx/>
              <a:buFontTx/>
              <a:buNone/>
            </a:pPr>
            <a:r>
              <a:rPr lang="zh-CN" altLang="en-US" sz="2400" b="1">
                <a:ln>
                  <a:noFill/>
                </a:ln>
                <a:solidFill>
                  <a:srgbClr val="C00000"/>
                </a:solidFill>
                <a:effectLst/>
                <a:latin typeface="隶书" panose="02010509060101010101" pitchFamily="49" charset="-122"/>
                <a:ea typeface="隶书" panose="02010509060101010101" pitchFamily="49" charset="-122"/>
                <a:sym typeface="+mn-ea"/>
              </a:rPr>
              <a:t>豪迈奔放</a:t>
            </a:r>
          </a:p>
          <a:p>
            <a:pPr marL="0" marR="0" lvl="0" indent="0" algn="just" defTabSz="914400" rtl="0">
              <a:lnSpc>
                <a:spcPct val="120000"/>
              </a:lnSpc>
              <a:spcBef>
                <a:spcPct val="0"/>
              </a:spcBef>
              <a:spcAft>
                <a:spcPct val="0"/>
              </a:spcAft>
              <a:buClrTx/>
              <a:buSzTx/>
              <a:buFontTx/>
              <a:buNone/>
            </a:pPr>
            <a:r>
              <a:rPr lang="zh-CN" altLang="en-US" sz="2400" b="1">
                <a:ln>
                  <a:noFill/>
                </a:ln>
                <a:solidFill>
                  <a:srgbClr val="C00000"/>
                </a:solidFill>
                <a:effectLst/>
                <a:latin typeface="隶书" panose="02010509060101010101" pitchFamily="49" charset="-122"/>
                <a:ea typeface="隶书" panose="02010509060101010101" pitchFamily="49" charset="-122"/>
                <a:sym typeface="+mn-ea"/>
              </a:rPr>
              <a:t>清新飘逸</a:t>
            </a:r>
            <a:endParaRPr kumimoji="0" lang="zh-CN" altLang="en-US" sz="24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1150187" y="3877925"/>
            <a:ext cx="948055" cy="461665"/>
          </a:xfrm>
          <a:prstGeom prst="rect">
            <a:avLst/>
          </a:prstGeom>
          <a:noFill/>
        </p:spPr>
        <p:txBody>
          <a:bodyPr wrap="square" rtlCol="0">
            <a:spAutoFit/>
          </a:bodyPr>
          <a:lstStyle/>
          <a:p>
            <a:pPr algn="ct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杜甫</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2560320" y="3916045"/>
            <a:ext cx="1713230" cy="460375"/>
          </a:xfrm>
          <a:prstGeom prst="rect">
            <a:avLst/>
          </a:prstGeom>
          <a:noFill/>
        </p:spPr>
        <p:txBody>
          <a:bodyPr wrap="none" rtlCol="0">
            <a:spAutoFit/>
          </a:bodyPr>
          <a:lstStyle/>
          <a:p>
            <a:pPr algn="ctr"/>
            <a:r>
              <a:rPr lang="zh-CN" altLang="en-US" sz="2400" b="1" dirty="0">
                <a:ln>
                  <a:noFill/>
                </a:ln>
                <a:solidFill>
                  <a:srgbClr val="C00000"/>
                </a:solidFill>
                <a:effectLst/>
                <a:latin typeface="隶书" panose="02010509060101010101" pitchFamily="49" charset="-122"/>
                <a:ea typeface="隶书" panose="02010509060101010101" pitchFamily="49" charset="-122"/>
                <a:cs typeface="隶书" panose="02010509060101010101" pitchFamily="49" charset="-122"/>
                <a:sym typeface="+mn-ea"/>
              </a:rPr>
              <a:t>三吏、三别</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8" name="文本框 7"/>
          <p:cNvSpPr txBox="1"/>
          <p:nvPr/>
        </p:nvSpPr>
        <p:spPr>
          <a:xfrm>
            <a:off x="5974080" y="3916045"/>
            <a:ext cx="795020" cy="460375"/>
          </a:xfrm>
          <a:prstGeom prst="rect">
            <a:avLst/>
          </a:prstGeom>
          <a:noFill/>
        </p:spPr>
        <p:txBody>
          <a:bodyPr wrap="none" rtlCol="0">
            <a:spAutoFit/>
          </a:bodyPr>
          <a:lstStyle/>
          <a:p>
            <a:pPr algn="l"/>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诗圣</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9" name="文本框 8"/>
          <p:cNvSpPr txBox="1"/>
          <p:nvPr/>
        </p:nvSpPr>
        <p:spPr>
          <a:xfrm>
            <a:off x="7327900" y="3638550"/>
            <a:ext cx="1407160" cy="1014730"/>
          </a:xfrm>
          <a:prstGeom prst="rect">
            <a:avLst/>
          </a:prstGeom>
          <a:noFill/>
        </p:spPr>
        <p:txBody>
          <a:bodyPr wrap="none" rtlCol="0">
            <a:spAutoFit/>
          </a:bodyPr>
          <a:lstStyle/>
          <a:p>
            <a:pPr marL="0" marR="0" lvl="0" indent="0" algn="ctr" defTabSz="914400" rtl="0" fontAlgn="base">
              <a:lnSpc>
                <a:spcPct val="125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气魄雄浑</a:t>
            </a:r>
          </a:p>
          <a:p>
            <a:pPr marL="0" marR="0" lvl="0" indent="0" algn="ctr" defTabSz="914400" rtl="0" fontAlgn="base">
              <a:lnSpc>
                <a:spcPct val="125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沉郁悲怆</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10" name="文本框 9"/>
          <p:cNvSpPr txBox="1"/>
          <p:nvPr/>
        </p:nvSpPr>
        <p:spPr>
          <a:xfrm>
            <a:off x="1118870" y="4953635"/>
            <a:ext cx="1101090" cy="460375"/>
          </a:xfrm>
          <a:prstGeom prst="rect">
            <a:avLst/>
          </a:prstGeom>
          <a:noFill/>
        </p:spPr>
        <p:txBody>
          <a:bodyPr wrap="none" rtlCol="0">
            <a:spAutoFit/>
          </a:bodyPr>
          <a:lstStyle/>
          <a:p>
            <a:pPr algn="l"/>
            <a:r>
              <a:rPr lang="zh-CN" altLang="en-US" sz="2400" b="1">
                <a:ln>
                  <a:noFill/>
                </a:ln>
                <a:solidFill>
                  <a:srgbClr val="C00000"/>
                </a:solidFill>
                <a:effectLst/>
                <a:latin typeface="隶书" panose="02010509060101010101" pitchFamily="49" charset="-122"/>
                <a:ea typeface="隶书" panose="02010509060101010101" pitchFamily="49" charset="-122"/>
                <a:sym typeface="+mn-ea"/>
              </a:rPr>
              <a:t>白居易</a:t>
            </a:r>
            <a:endParaRPr kumimoji="0" lang="zh-CN" altLang="en-US" sz="24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11" name="文本框 10"/>
          <p:cNvSpPr txBox="1"/>
          <p:nvPr/>
        </p:nvSpPr>
        <p:spPr>
          <a:xfrm>
            <a:off x="2429510" y="4605020"/>
            <a:ext cx="1713230" cy="1014730"/>
          </a:xfrm>
          <a:prstGeom prst="rect">
            <a:avLst/>
          </a:prstGeom>
          <a:noFill/>
        </p:spPr>
        <p:txBody>
          <a:bodyPr wrap="none" rtlCol="0">
            <a:spAutoFit/>
          </a:bodyPr>
          <a:lstStyle/>
          <a:p>
            <a:pPr marL="0" marR="0" lvl="0" indent="0" algn="ctr" defTabSz="914400" rtl="0" fontAlgn="base">
              <a:lnSpc>
                <a:spcPct val="125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《秦中吟》</a:t>
            </a:r>
          </a:p>
          <a:p>
            <a:pPr marL="0" marR="0" lvl="0" indent="0" algn="ctr" defTabSz="914400" rtl="0" fontAlgn="base">
              <a:lnSpc>
                <a:spcPct val="125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《新乐府》</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12" name="文本框 11"/>
          <p:cNvSpPr txBox="1"/>
          <p:nvPr/>
        </p:nvSpPr>
        <p:spPr>
          <a:xfrm>
            <a:off x="7321550" y="4746528"/>
            <a:ext cx="1407160" cy="553085"/>
          </a:xfrm>
          <a:prstGeom prst="rect">
            <a:avLst/>
          </a:prstGeom>
          <a:noFill/>
        </p:spPr>
        <p:txBody>
          <a:bodyPr wrap="none" rtlCol="0">
            <a:spAutoFit/>
          </a:bodyPr>
          <a:lstStyle/>
          <a:p>
            <a:pPr marL="0" marR="0" lvl="0" indent="0" algn="ctr" defTabSz="914400" rtl="0" fontAlgn="base">
              <a:lnSpc>
                <a:spcPct val="125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通俗易懂</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randombar(horizontal)">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randombar(horizontal)">
                                      <p:cBhvr>
                                        <p:cTn id="39" dur="500"/>
                                        <p:tgtEl>
                                          <p:spTgt spid="8"/>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9"/>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4" presetClass="entr" presetSubtype="10" fill="hold" grpId="0" nodeType="click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randombar(horizontal)">
                                      <p:cBhvr>
                                        <p:cTn id="48" dur="500"/>
                                        <p:tgtEl>
                                          <p:spTgt spid="10"/>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1"/>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grpId="0" nodeType="click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randombar(horizontal)">
                                      <p:cBhvr>
                                        <p:cTn id="5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P spid="7" grpId="0"/>
      <p:bldP spid="8" grpId="0"/>
      <p:bldP spid="9" grpId="0"/>
      <p:bldP spid="10" grpId="0"/>
      <p:bldP spid="11" grpId="0"/>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456565" y="899160"/>
            <a:ext cx="9144000" cy="83375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2.</a:t>
            </a:r>
            <a:r>
              <a:rPr lang="zh-CN" altLang="en-US" dirty="0">
                <a:solidFill>
                  <a:schemeClr val="tx1"/>
                </a:solidFill>
                <a:latin typeface="隶书" panose="02010509060101010101" pitchFamily="49" charset="-122"/>
                <a:ea typeface="隶书" panose="02010509060101010101" pitchFamily="49" charset="-122"/>
              </a:rPr>
              <a:t>文学</a:t>
            </a:r>
          </a:p>
        </p:txBody>
      </p:sp>
      <p:graphicFrame>
        <p:nvGraphicFramePr>
          <p:cNvPr id="232451" name="Group 3"/>
          <p:cNvGraphicFramePr>
            <a:graphicFrameLocks noGrp="1"/>
          </p:cNvGraphicFramePr>
          <p:nvPr>
            <p:custDataLst>
              <p:tags r:id="rId1"/>
            </p:custDataLst>
          </p:nvPr>
        </p:nvGraphicFramePr>
        <p:xfrm>
          <a:off x="190500" y="1906905"/>
          <a:ext cx="8591255" cy="3138678"/>
        </p:xfrm>
        <a:graphic>
          <a:graphicData uri="http://schemas.openxmlformats.org/drawingml/2006/table">
            <a:tbl>
              <a:tblPr/>
              <a:tblGrid>
                <a:gridCol w="864575">
                  <a:extLst>
                    <a:ext uri="{9D8B030D-6E8A-4147-A177-3AD203B41FA5}">
                      <a16:colId xmlns:a16="http://schemas.microsoft.com/office/drawing/2014/main" val="20000"/>
                    </a:ext>
                  </a:extLst>
                </a:gridCol>
                <a:gridCol w="1394460">
                  <a:extLst>
                    <a:ext uri="{9D8B030D-6E8A-4147-A177-3AD203B41FA5}">
                      <a16:colId xmlns:a16="http://schemas.microsoft.com/office/drawing/2014/main" val="20001"/>
                    </a:ext>
                  </a:extLst>
                </a:gridCol>
                <a:gridCol w="2981960">
                  <a:extLst>
                    <a:ext uri="{9D8B030D-6E8A-4147-A177-3AD203B41FA5}">
                      <a16:colId xmlns:a16="http://schemas.microsoft.com/office/drawing/2014/main" val="20002"/>
                    </a:ext>
                  </a:extLst>
                </a:gridCol>
                <a:gridCol w="1682750">
                  <a:extLst>
                    <a:ext uri="{9D8B030D-6E8A-4147-A177-3AD203B41FA5}">
                      <a16:colId xmlns:a16="http://schemas.microsoft.com/office/drawing/2014/main" val="20003"/>
                    </a:ext>
                  </a:extLst>
                </a:gridCol>
                <a:gridCol w="1667510">
                  <a:extLst>
                    <a:ext uri="{9D8B030D-6E8A-4147-A177-3AD203B41FA5}">
                      <a16:colId xmlns:a16="http://schemas.microsoft.com/office/drawing/2014/main" val="20004"/>
                    </a:ext>
                  </a:extLst>
                </a:gridCol>
              </a:tblGrid>
              <a:tr h="572135">
                <a:tc>
                  <a:txBody>
                    <a:bodyPr/>
                    <a:lstStyle/>
                    <a:p>
                      <a:pPr marL="0" marR="0" lvl="0" indent="0" algn="ctr" defTabSz="914400" rtl="0" fontAlgn="base">
                        <a:lnSpc>
                          <a:spcPct val="12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类别</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代表人物</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作品</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时代</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风格</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438785">
                <a:tc rowSpan="3">
                  <a:txBody>
                    <a:bodyPr/>
                    <a:lstStyle/>
                    <a:p>
                      <a:pPr marL="0" marR="0" lvl="0" indent="0" algn="ctr" defTabSz="914400" rtl="0" fontAlgn="base">
                        <a:lnSpc>
                          <a:spcPct val="120000"/>
                        </a:lnSpc>
                        <a:spcBef>
                          <a:spcPct val="0"/>
                        </a:spcBef>
                        <a:spcAft>
                          <a:spcPct val="0"/>
                        </a:spcAft>
                        <a:buClrTx/>
                        <a:buSzTx/>
                        <a:buFontTx/>
                        <a:buNone/>
                      </a:pPr>
                      <a:endParaRPr lang="zh-CN" altLang="en-US" sz="2400" b="1" i="0" u="none" baseline="0">
                        <a:solidFill>
                          <a:schemeClr val="tx1"/>
                        </a:solidFill>
                        <a:latin typeface="隶书" panose="02010509060101010101" pitchFamily="49" charset="-122"/>
                        <a:ea typeface="隶书" panose="02010509060101010101" pitchFamily="49" charset="-122"/>
                      </a:endParaRPr>
                    </a:p>
                    <a:p>
                      <a:pPr marL="0" marR="0" lvl="0" indent="0" algn="ctr" defTabSz="914400" rtl="0" fontAlgn="base">
                        <a:lnSpc>
                          <a:spcPct val="120000"/>
                        </a:lnSpc>
                        <a:spcBef>
                          <a:spcPct val="0"/>
                        </a:spcBef>
                        <a:spcAft>
                          <a:spcPct val="0"/>
                        </a:spcAft>
                        <a:buClrTx/>
                        <a:buSzTx/>
                        <a:buFontTx/>
                        <a:buNone/>
                      </a:pPr>
                      <a:endPar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fontAlgn="base">
                        <a:lnSpc>
                          <a:spcPct val="120000"/>
                        </a:lnSpc>
                        <a:spcBef>
                          <a:spcPct val="0"/>
                        </a:spcBef>
                        <a:spcAft>
                          <a:spcPct val="0"/>
                        </a:spcAft>
                        <a:buClrTx/>
                        <a:buSzTx/>
                        <a:buFontTx/>
                        <a:buNone/>
                      </a:pPr>
                      <a:endParaRPr lang="zh-CN" altLang="en-US" sz="2400" b="1" i="0" u="none" baseline="0">
                        <a:solidFill>
                          <a:schemeClr val="tx1"/>
                        </a:solidFill>
                        <a:latin typeface="隶书" panose="02010509060101010101" pitchFamily="49" charset="-122"/>
                        <a:ea typeface="隶书" panose="02010509060101010101" pitchFamily="49" charset="-122"/>
                      </a:endParaRPr>
                    </a:p>
                    <a:p>
                      <a:pPr marL="0" marR="0" lvl="0" indent="0" algn="ctr" defTabSz="914400" rtl="0" fontAlgn="base">
                        <a:lnSpc>
                          <a:spcPct val="12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宋词</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  </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4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北宋</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81597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 </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cs typeface="隶书" panose="02010509060101010101" pitchFamily="49" charset="-122"/>
                        </a:rPr>
                        <a:t>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两宋之交</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72834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__________________________________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4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南宋</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a:t>
                      </a:r>
                    </a:p>
                  </a:txBody>
                  <a:tcPr marL="72000" marR="18000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bl>
          </a:graphicData>
        </a:graphic>
      </p:graphicFrame>
      <p:sp>
        <p:nvSpPr>
          <p:cNvPr id="2" name="文本框 1"/>
          <p:cNvSpPr txBox="1"/>
          <p:nvPr/>
        </p:nvSpPr>
        <p:spPr>
          <a:xfrm>
            <a:off x="1299210" y="2865437"/>
            <a:ext cx="795020" cy="460375"/>
          </a:xfrm>
          <a:prstGeom prst="rect">
            <a:avLst/>
          </a:prstGeom>
          <a:noFill/>
        </p:spPr>
        <p:txBody>
          <a:bodyPr wrap="none" rtlCol="0">
            <a:spAutoFit/>
          </a:bodyPr>
          <a:lstStyle/>
          <a:p>
            <a:pPr algn="l"/>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苏轼</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2333625" y="2914650"/>
            <a:ext cx="3091180" cy="42354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2400" b="1">
                <a:ln>
                  <a:noFill/>
                </a:ln>
                <a:solidFill>
                  <a:srgbClr val="C00000"/>
                </a:solidFill>
                <a:effectLst/>
                <a:latin typeface="隶书" panose="02010509060101010101" pitchFamily="49" charset="-122"/>
                <a:ea typeface="隶书" panose="02010509060101010101" pitchFamily="49" charset="-122"/>
                <a:sym typeface="+mn-ea"/>
              </a:rPr>
              <a:t>《念奴娇 赤壁怀古》</a:t>
            </a:r>
            <a:endParaRPr kumimoji="0" lang="zh-CN" altLang="en-US" sz="24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7376461" y="2903855"/>
            <a:ext cx="1101090" cy="42354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豪放派</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1146175" y="3530600"/>
            <a:ext cx="1101090" cy="460375"/>
          </a:xfrm>
          <a:prstGeom prst="rect">
            <a:avLst/>
          </a:prstGeom>
          <a:noFill/>
        </p:spPr>
        <p:txBody>
          <a:bodyPr wrap="none" rtlCol="0">
            <a:spAutoFit/>
          </a:bodyPr>
          <a:lstStyle/>
          <a:p>
            <a:pPr algn="l"/>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李清照</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1146175" y="4400550"/>
            <a:ext cx="1101090" cy="460375"/>
          </a:xfrm>
          <a:prstGeom prst="rect">
            <a:avLst/>
          </a:prstGeom>
          <a:noFill/>
        </p:spPr>
        <p:txBody>
          <a:bodyPr wrap="none" rtlCol="0">
            <a:spAutoFit/>
          </a:bodyPr>
          <a:lstStyle/>
          <a:p>
            <a:pPr algn="l"/>
            <a:r>
              <a:rPr lang="zh-CN" altLang="en-US" sz="2400" b="1">
                <a:ln>
                  <a:noFill/>
                </a:ln>
                <a:solidFill>
                  <a:srgbClr val="C00000"/>
                </a:solidFill>
                <a:effectLst/>
                <a:latin typeface="隶书" panose="02010509060101010101" pitchFamily="49" charset="-122"/>
                <a:ea typeface="隶书" panose="02010509060101010101" pitchFamily="49" charset="-122"/>
                <a:sym typeface="+mn-ea"/>
              </a:rPr>
              <a:t>白居易</a:t>
            </a:r>
            <a:endParaRPr kumimoji="0" lang="zh-CN" altLang="en-US" sz="24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3022600" y="3445896"/>
            <a:ext cx="1713230" cy="460375"/>
          </a:xfrm>
          <a:prstGeom prst="rect">
            <a:avLst/>
          </a:prstGeom>
          <a:noFill/>
        </p:spPr>
        <p:txBody>
          <a:bodyPr wrap="none" rtlCol="0">
            <a:spAutoFit/>
          </a:bodyPr>
          <a:lstStyle/>
          <a:p>
            <a:pPr algn="l"/>
            <a:r>
              <a:rPr lang="zh-CN" altLang="en-US" sz="2400" b="1" dirty="0">
                <a:ln>
                  <a:noFill/>
                </a:ln>
                <a:solidFill>
                  <a:srgbClr val="C00000"/>
                </a:solidFill>
                <a:effectLst/>
                <a:latin typeface="隶书" panose="02010509060101010101" pitchFamily="49" charset="-122"/>
                <a:ea typeface="隶书" panose="02010509060101010101" pitchFamily="49" charset="-122"/>
                <a:cs typeface="隶书" panose="02010509060101010101" pitchFamily="49" charset="-122"/>
                <a:sym typeface="+mn-ea"/>
              </a:rPr>
              <a:t>《如梦令》</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8" name="文本框 7"/>
          <p:cNvSpPr txBox="1"/>
          <p:nvPr/>
        </p:nvSpPr>
        <p:spPr>
          <a:xfrm>
            <a:off x="7361614" y="3530600"/>
            <a:ext cx="1101090" cy="423545"/>
          </a:xfrm>
          <a:prstGeom prst="rect">
            <a:avLst/>
          </a:prstGeom>
          <a:noFill/>
        </p:spPr>
        <p:txBody>
          <a:bodyPr wrap="none" rtlCol="0">
            <a:spAutoFit/>
          </a:bodyPr>
          <a:lstStyle/>
          <a:p>
            <a:pPr marL="0" marR="0" lvl="0" indent="0" algn="just" defTabSz="914400" rtl="0" eaLnBrk="1" fontAlgn="base" latinLnBrk="0" hangingPunct="1">
              <a:lnSpc>
                <a:spcPct val="90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婉约派</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9" name="文本框 8"/>
          <p:cNvSpPr txBox="1"/>
          <p:nvPr/>
        </p:nvSpPr>
        <p:spPr>
          <a:xfrm>
            <a:off x="2727960" y="4142105"/>
            <a:ext cx="2172970" cy="977265"/>
          </a:xfrm>
          <a:prstGeom prst="rect">
            <a:avLst/>
          </a:prstGeom>
          <a:noFill/>
        </p:spPr>
        <p:txBody>
          <a:bodyPr wrap="none" rtlCol="0">
            <a:spAutoFit/>
          </a:bodyPr>
          <a:lstStyle/>
          <a:p>
            <a:pPr marL="0" marR="0" lvl="0" indent="0" algn="ctr" defTabSz="914400" rtl="0" fontAlgn="base">
              <a:lnSpc>
                <a:spcPct val="120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《破阵子 醉里</a:t>
            </a:r>
          </a:p>
          <a:p>
            <a:pPr marL="0" marR="0" lvl="0" indent="0" algn="ctr" defTabSz="914400" rtl="0" fontAlgn="base">
              <a:lnSpc>
                <a:spcPct val="120000"/>
              </a:lnSpc>
              <a:spcBef>
                <a:spcPct val="0"/>
              </a:spcBef>
              <a:spcAft>
                <a:spcPct val="0"/>
              </a:spcAft>
              <a:buClrTx/>
              <a:buSzTx/>
              <a:buFontTx/>
              <a:buNone/>
            </a:pPr>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挑灯看剑》</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10" name="文本框 9"/>
          <p:cNvSpPr txBox="1"/>
          <p:nvPr/>
        </p:nvSpPr>
        <p:spPr>
          <a:xfrm>
            <a:off x="7371080" y="4382770"/>
            <a:ext cx="1101090" cy="460375"/>
          </a:xfrm>
          <a:prstGeom prst="rect">
            <a:avLst/>
          </a:prstGeom>
          <a:noFill/>
        </p:spPr>
        <p:txBody>
          <a:bodyPr wrap="none" rtlCol="0">
            <a:spAutoFit/>
          </a:bodyPr>
          <a:lstStyle/>
          <a:p>
            <a:pPr algn="l"/>
            <a:r>
              <a:rPr lang="zh-CN" altLang="en-US" sz="2400" b="1" dirty="0">
                <a:ln>
                  <a:noFill/>
                </a:ln>
                <a:solidFill>
                  <a:srgbClr val="C00000"/>
                </a:solidFill>
                <a:effectLst/>
                <a:latin typeface="隶书" panose="02010509060101010101" pitchFamily="49" charset="-122"/>
                <a:ea typeface="隶书" panose="02010509060101010101" pitchFamily="49" charset="-122"/>
                <a:sym typeface="+mn-ea"/>
              </a:rPr>
              <a:t>豪放派</a:t>
            </a:r>
            <a:endParaRPr kumimoji="0" lang="zh-CN" altLang="en-US" sz="24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down)">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down)">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wipe(down)">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wipe(down)">
                                      <p:cBhvr>
                                        <p:cTn id="42" dur="500"/>
                                        <p:tgtEl>
                                          <p:spTgt spid="6"/>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wipe(down)">
                                      <p:cBhvr>
                                        <p:cTn id="5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P spid="7" grpId="0"/>
      <p:bldP spid="8" grpId="0"/>
      <p:bldP spid="9" grpId="0"/>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436880" y="893445"/>
            <a:ext cx="9144000" cy="83375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2.</a:t>
            </a:r>
            <a:r>
              <a:rPr lang="zh-CN" altLang="en-US" dirty="0">
                <a:solidFill>
                  <a:schemeClr val="tx1"/>
                </a:solidFill>
                <a:latin typeface="隶书" panose="02010509060101010101" pitchFamily="49" charset="-122"/>
                <a:ea typeface="隶书" panose="02010509060101010101" pitchFamily="49" charset="-122"/>
              </a:rPr>
              <a:t>文学</a:t>
            </a:r>
          </a:p>
        </p:txBody>
      </p:sp>
      <p:graphicFrame>
        <p:nvGraphicFramePr>
          <p:cNvPr id="232451" name="Group 3"/>
          <p:cNvGraphicFramePr>
            <a:graphicFrameLocks noGrp="1"/>
          </p:cNvGraphicFramePr>
          <p:nvPr>
            <p:custDataLst>
              <p:tags r:id="rId1"/>
            </p:custDataLst>
          </p:nvPr>
        </p:nvGraphicFramePr>
        <p:xfrm>
          <a:off x="476885" y="1727200"/>
          <a:ext cx="8345805" cy="2308098"/>
        </p:xfrm>
        <a:graphic>
          <a:graphicData uri="http://schemas.openxmlformats.org/drawingml/2006/table">
            <a:tbl>
              <a:tblPr/>
              <a:tblGrid>
                <a:gridCol w="1489710">
                  <a:extLst>
                    <a:ext uri="{9D8B030D-6E8A-4147-A177-3AD203B41FA5}">
                      <a16:colId xmlns:a16="http://schemas.microsoft.com/office/drawing/2014/main" val="20000"/>
                    </a:ext>
                  </a:extLst>
                </a:gridCol>
                <a:gridCol w="1714500">
                  <a:extLst>
                    <a:ext uri="{9D8B030D-6E8A-4147-A177-3AD203B41FA5}">
                      <a16:colId xmlns:a16="http://schemas.microsoft.com/office/drawing/2014/main" val="20001"/>
                    </a:ext>
                  </a:extLst>
                </a:gridCol>
                <a:gridCol w="2164080">
                  <a:extLst>
                    <a:ext uri="{9D8B030D-6E8A-4147-A177-3AD203B41FA5}">
                      <a16:colId xmlns:a16="http://schemas.microsoft.com/office/drawing/2014/main" val="20002"/>
                    </a:ext>
                  </a:extLst>
                </a:gridCol>
                <a:gridCol w="2977515">
                  <a:extLst>
                    <a:ext uri="{9D8B030D-6E8A-4147-A177-3AD203B41FA5}">
                      <a16:colId xmlns:a16="http://schemas.microsoft.com/office/drawing/2014/main" val="20003"/>
                    </a:ext>
                  </a:extLst>
                </a:gridCol>
              </a:tblGrid>
              <a:tr h="47498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类别</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代表人物</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作品</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时代</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1630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元曲</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 </a:t>
                      </a:r>
                      <a:r>
                        <a:rPr lang="en-US" altLang="zh-CN" sz="2800" b="1" i="0" u="none" baseline="0" dirty="0">
                          <a:solidFill>
                            <a:srgbClr val="C00000"/>
                          </a:solidFill>
                          <a:latin typeface="隶书" panose="02010509060101010101" pitchFamily="49" charset="-122"/>
                          <a:ea typeface="隶书" panose="02010509060101010101" pitchFamily="49" charset="-122"/>
                        </a:rPr>
                        <a:t> </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元朝</a:t>
                      </a: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91630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小说</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_______________</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bl>
          </a:graphicData>
        </a:graphic>
      </p:graphicFrame>
      <p:sp>
        <p:nvSpPr>
          <p:cNvPr id="2" name="文本框 1"/>
          <p:cNvSpPr txBox="1"/>
          <p:nvPr/>
        </p:nvSpPr>
        <p:spPr>
          <a:xfrm>
            <a:off x="2155825" y="2410460"/>
            <a:ext cx="1255395" cy="47815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关汉卿</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3664585" y="2410460"/>
            <a:ext cx="1970405" cy="47815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《窦娥冤》</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2155825" y="3335020"/>
            <a:ext cx="1255395" cy="47815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曹雪芹</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3664585" y="3291205"/>
            <a:ext cx="1970405"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《红楼梦》</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5974080" y="3312795"/>
            <a:ext cx="2685415" cy="47815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古典小说最高峰</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randombar(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randombar(horizont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randombar(horizontal)">
                                      <p:cBhvr>
                                        <p:cTn id="3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1</a:t>
            </a: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唐代有一位诗人，他的诗反映了动荡时代人民的苦难，表现了强烈的忧国忧民意识，被称为“诗史”，这位诗人是（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A．屈原             B．杜甫            C．辛弃疾            D．关汉卿</a:t>
            </a:r>
          </a:p>
        </p:txBody>
      </p:sp>
      <p:sp>
        <p:nvSpPr>
          <p:cNvPr id="5" name="文本框 4"/>
          <p:cNvSpPr txBox="1"/>
          <p:nvPr/>
        </p:nvSpPr>
        <p:spPr>
          <a:xfrm>
            <a:off x="942340" y="2835593"/>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B</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2.</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清朝有部小说，通过四大家族的兴衰变化，深刻反映了我国封建社会末期的社会现实。有人曾评价“不看这部书，就不了解中国的封建社会”，这部小说可能是（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a:t>
            </a:r>
            <a:r>
              <a:rPr sz="36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三国演义</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        </a:t>
            </a:r>
            <a:endParaRPr 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B．《水浒传》         </a:t>
            </a:r>
            <a:endParaRPr 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C．《西游记》        </a:t>
            </a:r>
            <a:endParaRPr 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a:t>
            </a:r>
            <a:r>
              <a:rPr sz="36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红楼梦</a:t>
            </a: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t>
            </a:r>
            <a:endPar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p:txBody>
      </p:sp>
      <p:sp>
        <p:nvSpPr>
          <p:cNvPr id="5" name="文本框 4"/>
          <p:cNvSpPr txBox="1"/>
          <p:nvPr/>
        </p:nvSpPr>
        <p:spPr>
          <a:xfrm>
            <a:off x="2226945" y="3315653"/>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D</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247650" y="893445"/>
            <a:ext cx="8782685" cy="83375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3.</a:t>
            </a:r>
            <a:r>
              <a:rPr lang="zh-CN" altLang="en-US" dirty="0">
                <a:solidFill>
                  <a:schemeClr val="tx1"/>
                </a:solidFill>
                <a:latin typeface="隶书" panose="02010509060101010101" pitchFamily="49" charset="-122"/>
                <a:ea typeface="隶书" panose="02010509060101010101" pitchFamily="49" charset="-122"/>
              </a:rPr>
              <a:t>古代科技巨著及科技名人</a:t>
            </a:r>
          </a:p>
        </p:txBody>
      </p:sp>
      <p:graphicFrame>
        <p:nvGraphicFramePr>
          <p:cNvPr id="232451" name="Group 3"/>
          <p:cNvGraphicFramePr>
            <a:graphicFrameLocks noGrp="1"/>
          </p:cNvGraphicFramePr>
          <p:nvPr>
            <p:custDataLst>
              <p:tags r:id="rId1"/>
            </p:custDataLst>
            <p:extLst>
              <p:ext uri="{D42A27DB-BD31-4B8C-83A1-F6EECF244321}">
                <p14:modId xmlns:p14="http://schemas.microsoft.com/office/powerpoint/2010/main" val="4288049494"/>
              </p:ext>
            </p:extLst>
          </p:nvPr>
        </p:nvGraphicFramePr>
        <p:xfrm>
          <a:off x="539552" y="1988840"/>
          <a:ext cx="8345805" cy="4594481"/>
        </p:xfrm>
        <a:graphic>
          <a:graphicData uri="http://schemas.openxmlformats.org/drawingml/2006/table">
            <a:tbl>
              <a:tblPr/>
              <a:tblGrid>
                <a:gridCol w="1220470">
                  <a:extLst>
                    <a:ext uri="{9D8B030D-6E8A-4147-A177-3AD203B41FA5}">
                      <a16:colId xmlns:a16="http://schemas.microsoft.com/office/drawing/2014/main" val="20000"/>
                    </a:ext>
                  </a:extLst>
                </a:gridCol>
                <a:gridCol w="1507490">
                  <a:extLst>
                    <a:ext uri="{9D8B030D-6E8A-4147-A177-3AD203B41FA5}">
                      <a16:colId xmlns:a16="http://schemas.microsoft.com/office/drawing/2014/main" val="20001"/>
                    </a:ext>
                  </a:extLst>
                </a:gridCol>
                <a:gridCol w="1259205">
                  <a:extLst>
                    <a:ext uri="{9D8B030D-6E8A-4147-A177-3AD203B41FA5}">
                      <a16:colId xmlns:a16="http://schemas.microsoft.com/office/drawing/2014/main" val="20002"/>
                    </a:ext>
                  </a:extLst>
                </a:gridCol>
                <a:gridCol w="4358640">
                  <a:extLst>
                    <a:ext uri="{9D8B030D-6E8A-4147-A177-3AD203B41FA5}">
                      <a16:colId xmlns:a16="http://schemas.microsoft.com/office/drawing/2014/main" val="20003"/>
                    </a:ext>
                  </a:extLst>
                </a:gridCol>
              </a:tblGrid>
              <a:tr h="474980">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类别</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人物</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朝代</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成就</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857885">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数学</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 </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祖冲之</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把圆周率计算到小数点后第</a:t>
                      </a: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a:t>
                      </a: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位，领先世界</a:t>
                      </a: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a:t>
                      </a:r>
                      <a:endPar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916305">
                <a:tc rowSpan="3">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医学</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华佗</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___________________</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1630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张仲景</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著有</a:t>
                      </a: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_____________</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a:t>
                      </a:r>
                    </a:p>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被称为</a:t>
                      </a: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91630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李时珍</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____________________________________________</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
        <p:nvSpPr>
          <p:cNvPr id="2" name="文本框 1"/>
          <p:cNvSpPr txBox="1"/>
          <p:nvPr/>
        </p:nvSpPr>
        <p:spPr>
          <a:xfrm>
            <a:off x="3360420" y="2762927"/>
            <a:ext cx="89789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南朝</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3360420" y="3695516"/>
            <a:ext cx="897890" cy="607695"/>
          </a:xfrm>
          <a:prstGeom prst="rect">
            <a:avLst/>
          </a:prstGeom>
          <a:noFill/>
        </p:spPr>
        <p:txBody>
          <a:bodyPr wrap="none" rtlCol="0">
            <a:spAutoFit/>
          </a:bodyPr>
          <a:lstStyle/>
          <a:p>
            <a:pPr marL="0" marR="0" lvl="0" indent="0" algn="ctr" defTabSz="914400" rtl="0" fontAlgn="base">
              <a:lnSpc>
                <a:spcPct val="12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东汉</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3433445" y="4669528"/>
            <a:ext cx="897890" cy="607695"/>
          </a:xfrm>
          <a:prstGeom prst="rect">
            <a:avLst/>
          </a:prstGeom>
          <a:noFill/>
        </p:spPr>
        <p:txBody>
          <a:bodyPr wrap="none" rtlCol="0">
            <a:spAutoFit/>
          </a:bodyPr>
          <a:lstStyle/>
          <a:p>
            <a:pPr marL="0" marR="0" lvl="0" indent="0" algn="ctr" defTabSz="914400" rtl="0" fontAlgn="base">
              <a:lnSpc>
                <a:spcPct val="12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东汉</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3360420" y="5803900"/>
            <a:ext cx="89789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明朝</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4902962" y="3036294"/>
            <a:ext cx="540385"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七</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7472997" y="3036294"/>
            <a:ext cx="1255395"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近千年</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8" name="文本框 7"/>
          <p:cNvSpPr txBox="1"/>
          <p:nvPr/>
        </p:nvSpPr>
        <p:spPr>
          <a:xfrm>
            <a:off x="5173154" y="3721279"/>
            <a:ext cx="2685415"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麻沸散、五禽戏</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9" name="文本框 8"/>
          <p:cNvSpPr txBox="1"/>
          <p:nvPr/>
        </p:nvSpPr>
        <p:spPr>
          <a:xfrm>
            <a:off x="5429002" y="4504889"/>
            <a:ext cx="2685415" cy="521970"/>
          </a:xfrm>
          <a:prstGeom prst="rect">
            <a:avLst/>
          </a:prstGeom>
          <a:noFill/>
        </p:spPr>
        <p:txBody>
          <a:bodyPr wrap="none" rtlCol="0">
            <a:spAutoFit/>
          </a:bodyPr>
          <a:lstStyle/>
          <a:p>
            <a:pPr algn="l"/>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《伤寒杂病论》</a:t>
            </a:r>
            <a:endPar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10" name="文本框 9"/>
          <p:cNvSpPr txBox="1"/>
          <p:nvPr/>
        </p:nvSpPr>
        <p:spPr>
          <a:xfrm>
            <a:off x="6685280" y="4928235"/>
            <a:ext cx="897890" cy="521970"/>
          </a:xfrm>
          <a:prstGeom prst="rect">
            <a:avLst/>
          </a:prstGeom>
          <a:noFill/>
        </p:spPr>
        <p:txBody>
          <a:bodyPr wrap="none" rtlCol="0">
            <a:spAutoFit/>
          </a:bodyPr>
          <a:lstStyle/>
          <a:p>
            <a:pPr algn="l"/>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医圣</a:t>
            </a:r>
            <a:endPar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11" name="文本框 10"/>
          <p:cNvSpPr txBox="1"/>
          <p:nvPr/>
        </p:nvSpPr>
        <p:spPr>
          <a:xfrm>
            <a:off x="4542790" y="5558155"/>
            <a:ext cx="4115435" cy="953135"/>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著有《本草纲目》，是一</a:t>
            </a:r>
          </a:p>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部总结性的药物学巨著。</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down)">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down)">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wipe(down)">
                                      <p:cBhvr>
                                        <p:cTn id="37" dur="500"/>
                                        <p:tgtEl>
                                          <p:spTgt spid="4"/>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down)">
                                      <p:cBhvr>
                                        <p:cTn id="42" dur="5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down)">
                                      <p:cBhvr>
                                        <p:cTn id="47" dur="500"/>
                                        <p:tgtEl>
                                          <p:spTgt spid="10"/>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5"/>
                                        </p:tgtEl>
                                        <p:attrNameLst>
                                          <p:attrName>style.visibility</p:attrName>
                                        </p:attrNameLst>
                                      </p:cBhvr>
                                      <p:to>
                                        <p:strVal val="visible"/>
                                      </p:to>
                                    </p:set>
                                    <p:animEffect transition="in" filter="wipe(down)">
                                      <p:cBhvr>
                                        <p:cTn id="52" dur="500"/>
                                        <p:tgtEl>
                                          <p:spTgt spid="5"/>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wipe(down)">
                                      <p:cBhvr>
                                        <p:cTn id="5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P spid="7" grpId="0"/>
      <p:bldP spid="8" grpId="0"/>
      <p:bldP spid="9" grpId="0"/>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259634" y="2852936"/>
            <a:ext cx="6712094" cy="923330"/>
          </a:xfrm>
          <a:prstGeom prst="rect">
            <a:avLst/>
          </a:prstGeom>
          <a:noFill/>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5400" b="1" i="0" u="none" strike="noStrike" kern="1200" cap="none" spc="0" normalizeH="0" baseline="0" noProof="0" dirty="0">
                <a:ln w="18000">
                  <a:solidFill>
                    <a:schemeClr val="accent2">
                      <a:satMod val="140000"/>
                    </a:schemeClr>
                  </a:solidFill>
                  <a:prstDash val="solid"/>
                  <a:miter lim="800000"/>
                </a:ln>
                <a:noFill/>
                <a:effectLst>
                  <a:outerShdw blurRad="25500" dist="23000" dir="7020000" algn="tl">
                    <a:srgbClr val="000000">
                      <a:alpha val="50000"/>
                    </a:srgbClr>
                  </a:outerShdw>
                </a:effectLst>
                <a:uLnTx/>
                <a:uFillTx/>
                <a:latin typeface="Arial" panose="020B0604020202020204" pitchFamily="34" charset="0"/>
                <a:ea typeface="宋体" panose="02010600030101010101" pitchFamily="2" charset="-122"/>
                <a:cs typeface="+mn-cs"/>
              </a:rPr>
              <a:t>专题整合     要点归纳</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436880" y="893445"/>
            <a:ext cx="9144000" cy="83375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3.</a:t>
            </a:r>
            <a:r>
              <a:rPr lang="zh-CN" altLang="en-US" dirty="0">
                <a:solidFill>
                  <a:schemeClr val="tx1"/>
                </a:solidFill>
                <a:latin typeface="隶书" panose="02010509060101010101" pitchFamily="49" charset="-122"/>
                <a:ea typeface="隶书" panose="02010509060101010101" pitchFamily="49" charset="-122"/>
              </a:rPr>
              <a:t>古代科技巨著及科技名人</a:t>
            </a:r>
          </a:p>
        </p:txBody>
      </p:sp>
      <p:graphicFrame>
        <p:nvGraphicFramePr>
          <p:cNvPr id="232451" name="Group 3"/>
          <p:cNvGraphicFramePr>
            <a:graphicFrameLocks noGrp="1"/>
          </p:cNvGraphicFramePr>
          <p:nvPr>
            <p:custDataLst>
              <p:tags r:id="rId1"/>
            </p:custDataLst>
          </p:nvPr>
        </p:nvGraphicFramePr>
        <p:xfrm>
          <a:off x="239395" y="1727200"/>
          <a:ext cx="8801735" cy="3745930"/>
        </p:xfrm>
        <a:graphic>
          <a:graphicData uri="http://schemas.openxmlformats.org/drawingml/2006/table">
            <a:tbl>
              <a:tblPr/>
              <a:tblGrid>
                <a:gridCol w="1032510">
                  <a:extLst>
                    <a:ext uri="{9D8B030D-6E8A-4147-A177-3AD203B41FA5}">
                      <a16:colId xmlns:a16="http://schemas.microsoft.com/office/drawing/2014/main" val="20000"/>
                    </a:ext>
                  </a:extLst>
                </a:gridCol>
                <a:gridCol w="1414780">
                  <a:extLst>
                    <a:ext uri="{9D8B030D-6E8A-4147-A177-3AD203B41FA5}">
                      <a16:colId xmlns:a16="http://schemas.microsoft.com/office/drawing/2014/main" val="20001"/>
                    </a:ext>
                  </a:extLst>
                </a:gridCol>
                <a:gridCol w="1352550">
                  <a:extLst>
                    <a:ext uri="{9D8B030D-6E8A-4147-A177-3AD203B41FA5}">
                      <a16:colId xmlns:a16="http://schemas.microsoft.com/office/drawing/2014/main" val="20002"/>
                    </a:ext>
                  </a:extLst>
                </a:gridCol>
                <a:gridCol w="5001895">
                  <a:extLst>
                    <a:ext uri="{9D8B030D-6E8A-4147-A177-3AD203B41FA5}">
                      <a16:colId xmlns:a16="http://schemas.microsoft.com/office/drawing/2014/main" val="20003"/>
                    </a:ext>
                  </a:extLst>
                </a:gridCol>
              </a:tblGrid>
              <a:tr h="603250">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类别</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人物</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朝代</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成就</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857885">
                <a:tc rowSpan="2">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农学</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贾思勰</a:t>
                      </a:r>
                      <a:r>
                        <a:rPr lang="en-US" altLang="zh-CN" sz="2800" b="1" i="0" u="none" baseline="0" dirty="0">
                          <a:solidFill>
                            <a:srgbClr val="C00000"/>
                          </a:solidFill>
                          <a:latin typeface="隶书" panose="02010509060101010101" pitchFamily="49" charset="-122"/>
                          <a:ea typeface="隶书" panose="02010509060101010101" pitchFamily="49" charset="-122"/>
                        </a:rPr>
                        <a:t> </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著有</a:t>
                      </a: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___________</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，是我国第一部完整的农业科学著作</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85788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徐光启</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著有</a:t>
                      </a: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____________</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，农业百科全书</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16305">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百科全书</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宋应星</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_________________________________________</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bl>
          </a:graphicData>
        </a:graphic>
      </p:graphicFrame>
      <p:sp>
        <p:nvSpPr>
          <p:cNvPr id="2" name="文本框 1"/>
          <p:cNvSpPr txBox="1"/>
          <p:nvPr/>
        </p:nvSpPr>
        <p:spPr>
          <a:xfrm>
            <a:off x="2861310" y="2638425"/>
            <a:ext cx="897890" cy="521970"/>
          </a:xfrm>
          <a:prstGeom prst="rect">
            <a:avLst/>
          </a:prstGeom>
          <a:noFill/>
        </p:spPr>
        <p:txBody>
          <a:bodyPr wrap="none" rtlCol="0">
            <a:spAutoFit/>
          </a:bodyPr>
          <a:lstStyle/>
          <a:p>
            <a:pPr algn="ctr"/>
            <a:r>
              <a:rPr lang="zh-CN" altLang="en-US" sz="2800" b="1">
                <a:ln>
                  <a:noFill/>
                </a:ln>
                <a:solidFill>
                  <a:srgbClr val="C00000"/>
                </a:solidFill>
                <a:effectLst/>
                <a:latin typeface="隶书" panose="02010509060101010101" pitchFamily="49" charset="-122"/>
                <a:ea typeface="隶书" panose="02010509060101010101" pitchFamily="49" charset="-122"/>
                <a:sym typeface="+mn-ea"/>
              </a:rPr>
              <a:t>北朝</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2861310" y="3642995"/>
            <a:ext cx="897890" cy="607695"/>
          </a:xfrm>
          <a:prstGeom prst="rect">
            <a:avLst/>
          </a:prstGeom>
          <a:noFill/>
        </p:spPr>
        <p:txBody>
          <a:bodyPr wrap="none" rtlCol="0">
            <a:spAutoFit/>
          </a:bodyPr>
          <a:lstStyle/>
          <a:p>
            <a:pPr marL="0" marR="0" lvl="0" indent="0" algn="ctr" defTabSz="914400" rtl="0" fontAlgn="base">
              <a:lnSpc>
                <a:spcPct val="12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明朝</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2861310" y="4733290"/>
            <a:ext cx="897890" cy="521970"/>
          </a:xfrm>
          <a:prstGeom prst="rect">
            <a:avLst/>
          </a:prstGeom>
          <a:noFill/>
        </p:spPr>
        <p:txBody>
          <a:bodyPr wrap="squar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明朝</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4805045" y="2383790"/>
            <a:ext cx="2327910" cy="521970"/>
          </a:xfrm>
          <a:prstGeom prst="rect">
            <a:avLst/>
          </a:prstGeom>
          <a:noFill/>
        </p:spPr>
        <p:txBody>
          <a:bodyPr wrap="none" rtlCol="0">
            <a:spAutoFit/>
          </a:bodyPr>
          <a:lstStyle/>
          <a:p>
            <a:pPr algn="ctr"/>
            <a:r>
              <a:rPr lang="zh-CN" altLang="en-US" sz="2800" b="1" dirty="0">
                <a:ln>
                  <a:noFill/>
                </a:ln>
                <a:effectLst/>
                <a:latin typeface="隶书" panose="02010509060101010101" pitchFamily="49" charset="-122"/>
                <a:ea typeface="隶书" panose="02010509060101010101" pitchFamily="49" charset="-122"/>
                <a:sym typeface="+mn-ea"/>
              </a:rPr>
              <a:t>《</a:t>
            </a: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齐民要术</a:t>
            </a:r>
            <a:r>
              <a:rPr lang="zh-CN" altLang="en-US" sz="2800" b="1" dirty="0">
                <a:ln>
                  <a:noFill/>
                </a:ln>
                <a:effectLst/>
                <a:latin typeface="隶书" panose="02010509060101010101" pitchFamily="49" charset="-122"/>
                <a:ea typeface="隶书" panose="02010509060101010101" pitchFamily="49" charset="-122"/>
                <a:sym typeface="+mn-ea"/>
              </a:rPr>
              <a:t>》</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4805045" y="3463925"/>
            <a:ext cx="232791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《农政全书》</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4283968" y="4431982"/>
            <a:ext cx="4474845" cy="1124585"/>
          </a:xfrm>
          <a:prstGeom prst="rect">
            <a:avLst/>
          </a:prstGeom>
          <a:noFill/>
        </p:spPr>
        <p:txBody>
          <a:bodyPr wrap="none" rtlCol="0">
            <a:spAutoFit/>
          </a:bodyPr>
          <a:lstStyle/>
          <a:p>
            <a:pPr marL="0" marR="0" lvl="0" indent="0" algn="ctr" defTabSz="914400" rtl="0" fontAlgn="base">
              <a:lnSpc>
                <a:spcPct val="12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著有《天工开物》，</a:t>
            </a:r>
            <a:r>
              <a:rPr lang="en-US" altLang="zh-CN" sz="2800" b="1" dirty="0">
                <a:ln>
                  <a:noFill/>
                </a:ln>
                <a:solidFill>
                  <a:srgbClr val="C00000"/>
                </a:solidFill>
                <a:effectLst/>
                <a:latin typeface="隶书" panose="02010509060101010101" pitchFamily="49" charset="-122"/>
                <a:ea typeface="隶书" panose="02010509060101010101" pitchFamily="49" charset="-122"/>
                <a:sym typeface="+mn-ea"/>
              </a:rPr>
              <a:t>17</a:t>
            </a: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世纪</a:t>
            </a:r>
          </a:p>
          <a:p>
            <a:pPr marL="0" marR="0" lvl="0" indent="0" algn="ctr" defTabSz="914400" rtl="0" fontAlgn="base">
              <a:lnSpc>
                <a:spcPct val="12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工艺百科全书</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blinds(horizontal)">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blinds(horizontal)">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blinds(horizontal)">
                                      <p:cBhvr>
                                        <p:cTn id="3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3.</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《后汉书·华佗传》记载：华佗对他的学生吴普说：“动摇则谷气得销，血脉流通，病不得生。”据此可知，华佗（   ）</a:t>
            </a:r>
          </a:p>
          <a:p>
            <a:pPr>
              <a:spcBef>
                <a:spcPts val="0"/>
              </a:spcBef>
            </a:pPr>
            <a:r>
              <a:rPr sz="36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A．善治伤寒杂病</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                 </a:t>
            </a:r>
            <a:endParaRPr 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B．开创了中医临床理论</a:t>
            </a:r>
            <a:endPar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C．擅长外科手术</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                 </a:t>
            </a:r>
            <a:endParaRPr 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D．认识到运动有益健康</a:t>
            </a:r>
            <a:endPar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p:txBody>
      </p:sp>
      <p:sp>
        <p:nvSpPr>
          <p:cNvPr id="5" name="文本框 4"/>
          <p:cNvSpPr txBox="1"/>
          <p:nvPr/>
        </p:nvSpPr>
        <p:spPr>
          <a:xfrm>
            <a:off x="866775" y="2932113"/>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D</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4.</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这部著作详尽地记述了中国古代农业、手工业的生产技术和生产过程，被誉为“中国17世纪的工艺百科全书”。这部著作是（   ）</a:t>
            </a:r>
          </a:p>
          <a:p>
            <a:pPr>
              <a:spcBef>
                <a:spcPts val="0"/>
              </a:spcBef>
            </a:pPr>
            <a:endPar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A．《史记》         B．《齐民要术》        C．《农政全书》     D．《天工开物》</a:t>
            </a:r>
          </a:p>
        </p:txBody>
      </p:sp>
      <p:sp>
        <p:nvSpPr>
          <p:cNvPr id="5" name="文本框 4"/>
          <p:cNvSpPr txBox="1"/>
          <p:nvPr/>
        </p:nvSpPr>
        <p:spPr>
          <a:xfrm>
            <a:off x="2668807" y="2924944"/>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D</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436880" y="893445"/>
            <a:ext cx="9144000" cy="83375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4.</a:t>
            </a:r>
            <a:r>
              <a:rPr lang="zh-CN" altLang="en-US" dirty="0">
                <a:solidFill>
                  <a:schemeClr val="tx1"/>
                </a:solidFill>
                <a:latin typeface="隶书" panose="02010509060101010101" pitchFamily="49" charset="-122"/>
                <a:ea typeface="隶书" panose="02010509060101010101" pitchFamily="49" charset="-122"/>
              </a:rPr>
              <a:t>宗教</a:t>
            </a:r>
          </a:p>
        </p:txBody>
      </p:sp>
      <p:graphicFrame>
        <p:nvGraphicFramePr>
          <p:cNvPr id="232451" name="Group 3"/>
          <p:cNvGraphicFramePr>
            <a:graphicFrameLocks noGrp="1"/>
          </p:cNvGraphicFramePr>
          <p:nvPr>
            <p:custDataLst>
              <p:tags r:id="rId1"/>
            </p:custDataLst>
          </p:nvPr>
        </p:nvGraphicFramePr>
        <p:xfrm>
          <a:off x="476885" y="1727200"/>
          <a:ext cx="8345805" cy="4166808"/>
        </p:xfrm>
        <a:graphic>
          <a:graphicData uri="http://schemas.openxmlformats.org/drawingml/2006/table">
            <a:tbl>
              <a:tblPr/>
              <a:tblGrid>
                <a:gridCol w="1220470">
                  <a:extLst>
                    <a:ext uri="{9D8B030D-6E8A-4147-A177-3AD203B41FA5}">
                      <a16:colId xmlns:a16="http://schemas.microsoft.com/office/drawing/2014/main" val="20000"/>
                    </a:ext>
                  </a:extLst>
                </a:gridCol>
                <a:gridCol w="2265045">
                  <a:extLst>
                    <a:ext uri="{9D8B030D-6E8A-4147-A177-3AD203B41FA5}">
                      <a16:colId xmlns:a16="http://schemas.microsoft.com/office/drawing/2014/main" val="20001"/>
                    </a:ext>
                  </a:extLst>
                </a:gridCol>
                <a:gridCol w="1936115">
                  <a:extLst>
                    <a:ext uri="{9D8B030D-6E8A-4147-A177-3AD203B41FA5}">
                      <a16:colId xmlns:a16="http://schemas.microsoft.com/office/drawing/2014/main" val="20002"/>
                    </a:ext>
                  </a:extLst>
                </a:gridCol>
                <a:gridCol w="2924175">
                  <a:extLst>
                    <a:ext uri="{9D8B030D-6E8A-4147-A177-3AD203B41FA5}">
                      <a16:colId xmlns:a16="http://schemas.microsoft.com/office/drawing/2014/main" val="20003"/>
                    </a:ext>
                  </a:extLst>
                </a:gridCol>
              </a:tblGrid>
              <a:tr h="474980">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名称</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发展概况</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教义</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影响</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857885">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佛教</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起源于</a:t>
                      </a: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a:t>
                      </a:r>
                    </a:p>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传入我国</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对我国文化的发展有深远影响。</a:t>
                      </a: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916305">
                <a:tc>
                  <a:txBody>
                    <a:bodyPr/>
                    <a:lstStyle/>
                    <a:p>
                      <a:pPr marL="0" marR="0" lvl="0" indent="0" algn="ctr" defTabSz="914400" rtl="0" fontAlgn="base">
                        <a:lnSpc>
                          <a:spcPct val="12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道教</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__________</a:t>
                      </a: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创立</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____________________________________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0000"/>
                        </a:lnSpc>
                        <a:spcBef>
                          <a:spcPct val="0"/>
                        </a:spcBef>
                        <a:spcAft>
                          <a:spcPct val="0"/>
                        </a:spcAft>
                        <a:buClrTx/>
                        <a:buSzTx/>
                        <a:buFontTx/>
                        <a:buNone/>
                      </a:pPr>
                      <a:r>
                        <a:rPr lang="zh-CN" altLang="en-US" sz="2800" b="1" dirty="0">
                          <a:ln>
                            <a:noFill/>
                          </a:ln>
                          <a:effectLst/>
                          <a:latin typeface="隶书" panose="02010509060101010101" pitchFamily="49" charset="-122"/>
                          <a:ea typeface="隶书" panose="02010509060101010101" pitchFamily="49" charset="-122"/>
                          <a:sym typeface="+mn-ea"/>
                        </a:rPr>
                        <a:t>对我国文化的发展有深远影响。</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a:txBody>
                  <a:tcPr marL="72000" marR="1800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bl>
          </a:graphicData>
        </a:graphic>
      </p:graphicFrame>
      <p:sp>
        <p:nvSpPr>
          <p:cNvPr id="2" name="文本框 1"/>
          <p:cNvSpPr txBox="1"/>
          <p:nvPr/>
        </p:nvSpPr>
        <p:spPr>
          <a:xfrm>
            <a:off x="2565717" y="2264189"/>
            <a:ext cx="1255395"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古印度</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3951605" y="2562860"/>
            <a:ext cx="1970405" cy="1124585"/>
          </a:xfrm>
          <a:prstGeom prst="rect">
            <a:avLst/>
          </a:prstGeom>
          <a:noFill/>
        </p:spPr>
        <p:txBody>
          <a:bodyPr wrap="none" rtlCol="0">
            <a:spAutoFit/>
          </a:bodyPr>
          <a:lstStyle/>
          <a:p>
            <a:pPr marL="0" marR="0" lvl="0" indent="0" algn="ctr" defTabSz="914400" rtl="0" fontAlgn="base">
              <a:lnSpc>
                <a:spcPct val="120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众生平等、</a:t>
            </a:r>
          </a:p>
          <a:p>
            <a:pPr marL="0" marR="0" lvl="0" indent="0" algn="ctr" defTabSz="914400" rtl="0" fontAlgn="base">
              <a:lnSpc>
                <a:spcPct val="120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忍耐顺从</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1905703" y="4354227"/>
            <a:ext cx="161290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东汉张陵</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3951605" y="3810604"/>
            <a:ext cx="1970405" cy="2158365"/>
          </a:xfrm>
          <a:prstGeom prst="rect">
            <a:avLst/>
          </a:prstGeom>
          <a:noFill/>
        </p:spPr>
        <p:txBody>
          <a:bodyPr wrap="none" rtlCol="0">
            <a:spAutoFit/>
          </a:bodyPr>
          <a:lstStyle/>
          <a:p>
            <a:pPr marL="0" marR="0" lvl="0" indent="0" algn="ctr" defTabSz="914400" rtl="0" fontAlgn="base">
              <a:lnSpc>
                <a:spcPct val="12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修身养性，</a:t>
            </a:r>
          </a:p>
          <a:p>
            <a:pPr marL="0" marR="0" lvl="0" indent="0" algn="ctr" defTabSz="914400" rtl="0" fontAlgn="base">
              <a:lnSpc>
                <a:spcPct val="12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炼制丹药</a:t>
            </a:r>
          </a:p>
          <a:p>
            <a:pPr marL="0" marR="0" lvl="0" indent="0" algn="ctr" defTabSz="914400" rtl="0" fontAlgn="base">
              <a:lnSpc>
                <a:spcPct val="12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以便得道</a:t>
            </a:r>
          </a:p>
          <a:p>
            <a:pPr marL="0" marR="0" lvl="0" indent="0" algn="ctr" defTabSz="914400" rtl="0" fontAlgn="base">
              <a:lnSpc>
                <a:spcPct val="12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成仙</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1905703" y="2801178"/>
            <a:ext cx="161290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西汉末年</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randombar(horizontal)">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randombar(horizontal)">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405130" y="965200"/>
            <a:ext cx="8648700" cy="579120"/>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5.</a:t>
            </a:r>
            <a:r>
              <a:rPr lang="zh-CN" altLang="en-US" dirty="0">
                <a:solidFill>
                  <a:schemeClr val="tx1"/>
                </a:solidFill>
                <a:latin typeface="隶书" panose="02010509060101010101" pitchFamily="49" charset="-122"/>
                <a:ea typeface="隶书" panose="02010509060101010101" pitchFamily="49" charset="-122"/>
              </a:rPr>
              <a:t>建筑</a:t>
            </a:r>
          </a:p>
        </p:txBody>
      </p:sp>
      <p:graphicFrame>
        <p:nvGraphicFramePr>
          <p:cNvPr id="232451" name="Group 3"/>
          <p:cNvGraphicFramePr>
            <a:graphicFrameLocks noGrp="1"/>
          </p:cNvGraphicFramePr>
          <p:nvPr>
            <p:custDataLst>
              <p:tags r:id="rId1"/>
            </p:custDataLst>
          </p:nvPr>
        </p:nvGraphicFramePr>
        <p:xfrm>
          <a:off x="476885" y="1583690"/>
          <a:ext cx="8342630" cy="4235134"/>
        </p:xfrm>
        <a:graphic>
          <a:graphicData uri="http://schemas.openxmlformats.org/drawingml/2006/table">
            <a:tbl>
              <a:tblPr/>
              <a:tblGrid>
                <a:gridCol w="1878330">
                  <a:extLst>
                    <a:ext uri="{9D8B030D-6E8A-4147-A177-3AD203B41FA5}">
                      <a16:colId xmlns:a16="http://schemas.microsoft.com/office/drawing/2014/main" val="20000"/>
                    </a:ext>
                  </a:extLst>
                </a:gridCol>
                <a:gridCol w="3484880">
                  <a:extLst>
                    <a:ext uri="{9D8B030D-6E8A-4147-A177-3AD203B41FA5}">
                      <a16:colId xmlns:a16="http://schemas.microsoft.com/office/drawing/2014/main" val="20001"/>
                    </a:ext>
                  </a:extLst>
                </a:gridCol>
                <a:gridCol w="2979420">
                  <a:extLst>
                    <a:ext uri="{9D8B030D-6E8A-4147-A177-3AD203B41FA5}">
                      <a16:colId xmlns:a16="http://schemas.microsoft.com/office/drawing/2014/main" val="20002"/>
                    </a:ext>
                  </a:extLst>
                </a:gridCol>
              </a:tblGrid>
              <a:tr h="847090">
                <a:tc>
                  <a:txBody>
                    <a:bodyPr/>
                    <a:lstStyle/>
                    <a:p>
                      <a:pPr marL="0" marR="0" lvl="0" indent="0" algn="ctr" defTabSz="914400" rtl="0" fontAlgn="base">
                        <a:lnSpc>
                          <a:spcPct val="11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名称</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1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朝代（建造者）</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1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地位或影响</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857885">
                <a:tc>
                  <a:txBody>
                    <a:bodyPr/>
                    <a:lstStyle/>
                    <a:p>
                      <a:pPr marL="0" marR="0" lvl="0" indent="0" algn="ctr" defTabSz="914400" rtl="0" fontAlgn="base">
                        <a:lnSpc>
                          <a:spcPct val="11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都江堰</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10000"/>
                        </a:lnSpc>
                        <a:spcBef>
                          <a:spcPct val="0"/>
                        </a:spcBef>
                        <a:spcAft>
                          <a:spcPct val="0"/>
                        </a:spcAft>
                        <a:buClrTx/>
                        <a:buSzTx/>
                        <a:buFontTx/>
                        <a:buNone/>
                      </a:pP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时</a:t>
                      </a: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蜀守</a:t>
                      </a: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a:t>
                      </a:r>
                    </a:p>
                    <a:p>
                      <a:pPr marL="0" marR="0" lvl="0" indent="0" algn="ctr" defTabSz="914400" rtl="0" fontAlgn="base">
                        <a:lnSpc>
                          <a:spcPct val="110000"/>
                        </a:lnSpc>
                        <a:spcBef>
                          <a:spcPct val="0"/>
                        </a:spcBef>
                        <a:spcAft>
                          <a:spcPct val="0"/>
                        </a:spcAft>
                        <a:buClrTx/>
                        <a:buSzTx/>
                        <a:buFontTx/>
                        <a:buNone/>
                      </a:pP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___________</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修建</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1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使得</a:t>
                      </a: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a:t>
                      </a: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水旱从人，不知饥馑</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916305">
                <a:tc rowSpan="2">
                  <a:txBody>
                    <a:bodyPr/>
                    <a:lstStyle/>
                    <a:p>
                      <a:pPr marL="0" marR="0" lvl="0" indent="0" algn="ctr" defTabSz="914400" rtl="0" fontAlgn="base">
                        <a:lnSpc>
                          <a:spcPct val="11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长城</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1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秦长城：</a:t>
                      </a: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a:t>
                      </a:r>
                    </a:p>
                    <a:p>
                      <a:pPr marL="0" marR="0" lvl="0" indent="0" algn="ctr" defTabSz="914400" rtl="0" fontAlgn="base">
                        <a:lnSpc>
                          <a:spcPct val="110000"/>
                        </a:lnSpc>
                        <a:spcBef>
                          <a:spcPct val="0"/>
                        </a:spcBef>
                        <a:spcAft>
                          <a:spcPct val="0"/>
                        </a:spcAft>
                        <a:buClrTx/>
                        <a:buSzTx/>
                        <a:buFontTx/>
                        <a:buNone/>
                      </a:pP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fontAlgn="base">
                        <a:lnSpc>
                          <a:spcPct val="11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体现了古代劳动人民的智慧和创造力，是世界上一个奇迹。</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1630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1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明长城：</a:t>
                      </a: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__________,</a:t>
                      </a:r>
                    </a:p>
                    <a:p>
                      <a:pPr marL="0" marR="0" lvl="0" indent="0" algn="ctr" defTabSz="914400" rtl="0" fontAlgn="base">
                        <a:lnSpc>
                          <a:spcPct val="110000"/>
                        </a:lnSpc>
                        <a:spcBef>
                          <a:spcPct val="0"/>
                        </a:spcBef>
                        <a:spcAft>
                          <a:spcPct val="0"/>
                        </a:spcAft>
                        <a:buClrTx/>
                        <a:buSzTx/>
                        <a:buFontTx/>
                        <a:buNone/>
                      </a:pP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vMerge="1">
                  <a:txBody>
                    <a:bodyPr/>
                    <a:lstStyle/>
                    <a:p>
                      <a:endParaRPr lang="zh-CN"/>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bl>
          </a:graphicData>
        </a:graphic>
      </p:graphicFrame>
      <p:sp>
        <p:nvSpPr>
          <p:cNvPr id="2" name="文本框 1"/>
          <p:cNvSpPr txBox="1"/>
          <p:nvPr/>
        </p:nvSpPr>
        <p:spPr>
          <a:xfrm>
            <a:off x="2398395" y="2718435"/>
            <a:ext cx="89789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战国</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3469640" y="2718435"/>
            <a:ext cx="89789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秦国</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4924425" y="2718435"/>
            <a:ext cx="89789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李冰</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2693035" y="3168015"/>
            <a:ext cx="1970405"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在岷江中游</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6658610" y="2477135"/>
            <a:ext cx="1612900" cy="521970"/>
          </a:xfrm>
          <a:prstGeom prst="rect">
            <a:avLst/>
          </a:prstGeom>
          <a:noFill/>
        </p:spPr>
        <p:txBody>
          <a:bodyPr wrap="none" rtlCol="0">
            <a:spAutoFit/>
          </a:bodyPr>
          <a:lstStyle/>
          <a:p>
            <a:pPr algn="ctr"/>
            <a:r>
              <a:rPr lang="zh-CN" altLang="en-US" sz="2800" b="1">
                <a:ln>
                  <a:noFill/>
                </a:ln>
                <a:solidFill>
                  <a:srgbClr val="C00000"/>
                </a:solidFill>
                <a:effectLst/>
                <a:latin typeface="隶书" panose="02010509060101010101" pitchFamily="49" charset="-122"/>
                <a:ea typeface="隶书" panose="02010509060101010101" pitchFamily="49" charset="-122"/>
                <a:sym typeface="+mn-ea"/>
              </a:rPr>
              <a:t>成都平原</a:t>
            </a:r>
            <a:endPar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3841433" y="3926205"/>
            <a:ext cx="1612900" cy="565150"/>
          </a:xfrm>
          <a:prstGeom prst="rect">
            <a:avLst/>
          </a:prstGeom>
          <a:noFill/>
        </p:spPr>
        <p:txBody>
          <a:bodyPr wrap="none" rtlCol="0">
            <a:spAutoFit/>
          </a:bodyPr>
          <a:lstStyle/>
          <a:p>
            <a:pPr marL="0" marR="0" lvl="0" indent="0" algn="ctr" defTabSz="914400" rtl="0" fontAlgn="base">
              <a:lnSpc>
                <a:spcPct val="110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西起临洮</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8" name="文本框 7"/>
          <p:cNvSpPr txBox="1"/>
          <p:nvPr/>
        </p:nvSpPr>
        <p:spPr>
          <a:xfrm>
            <a:off x="3224530" y="4384675"/>
            <a:ext cx="1612900" cy="565150"/>
          </a:xfrm>
          <a:prstGeom prst="rect">
            <a:avLst/>
          </a:prstGeom>
          <a:noFill/>
        </p:spPr>
        <p:txBody>
          <a:bodyPr wrap="none" rtlCol="0">
            <a:spAutoFit/>
          </a:bodyPr>
          <a:lstStyle/>
          <a:p>
            <a:pPr marL="0" marR="0" lvl="0" indent="0" algn="ctr" defTabSz="914400" rtl="0" fontAlgn="base">
              <a:lnSpc>
                <a:spcPct val="110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东到辽东</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9" name="文本框 8"/>
          <p:cNvSpPr txBox="1"/>
          <p:nvPr/>
        </p:nvSpPr>
        <p:spPr>
          <a:xfrm>
            <a:off x="3586797" y="4872514"/>
            <a:ext cx="1970405" cy="565150"/>
          </a:xfrm>
          <a:prstGeom prst="rect">
            <a:avLst/>
          </a:prstGeom>
          <a:noFill/>
        </p:spPr>
        <p:txBody>
          <a:bodyPr wrap="none" rtlCol="0">
            <a:spAutoFit/>
          </a:bodyPr>
          <a:lstStyle/>
          <a:p>
            <a:pPr marL="0" marR="0" lvl="0" indent="0" algn="ctr" defTabSz="914400" rtl="0" fontAlgn="base">
              <a:lnSpc>
                <a:spcPct val="11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西起嘉峪关</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10" name="文本框 9"/>
          <p:cNvSpPr txBox="1"/>
          <p:nvPr/>
        </p:nvSpPr>
        <p:spPr>
          <a:xfrm>
            <a:off x="3045777" y="5352405"/>
            <a:ext cx="1970405" cy="565150"/>
          </a:xfrm>
          <a:prstGeom prst="rect">
            <a:avLst/>
          </a:prstGeom>
          <a:noFill/>
        </p:spPr>
        <p:txBody>
          <a:bodyPr wrap="none" rtlCol="0">
            <a:spAutoFit/>
          </a:bodyPr>
          <a:lstStyle/>
          <a:p>
            <a:pPr marL="0" marR="0" lvl="0" indent="0" algn="ctr" defTabSz="914400" rtl="0" fontAlgn="base">
              <a:lnSpc>
                <a:spcPct val="11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东到鸭绿江</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randombar(horizontal)">
                                      <p:cBhvr>
                                        <p:cTn id="15" dur="500"/>
                                        <p:tgtEl>
                                          <p:spTgt spid="3"/>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randombar(horizontal)">
                                      <p:cBhvr>
                                        <p:cTn id="18" dur="500"/>
                                        <p:tgtEl>
                                          <p:spTgt spid="4"/>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randombar(horizontal)">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randombar(horizontal)">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grpId="0" nodeType="click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randombar(horizontal)">
                                      <p:cBhvr>
                                        <p:cTn id="36" dur="500"/>
                                        <p:tgtEl>
                                          <p:spTgt spid="8"/>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randombar(horizontal)">
                                      <p:cBhvr>
                                        <p:cTn id="41" dur="500"/>
                                        <p:tgtEl>
                                          <p:spTgt spid="9"/>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grpId="0" nodeType="click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randombar(horizontal)">
                                      <p:cBhvr>
                                        <p:cTn id="4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P spid="7" grpId="0"/>
      <p:bldP spid="8" grpId="0"/>
      <p:bldP spid="9" grpId="0"/>
      <p:bldP spid="10"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436880" y="893445"/>
            <a:ext cx="9144000" cy="83375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5.</a:t>
            </a:r>
            <a:r>
              <a:rPr lang="zh-CN" altLang="en-US" dirty="0">
                <a:solidFill>
                  <a:schemeClr val="tx1"/>
                </a:solidFill>
                <a:latin typeface="隶书" panose="02010509060101010101" pitchFamily="49" charset="-122"/>
                <a:ea typeface="隶书" panose="02010509060101010101" pitchFamily="49" charset="-122"/>
              </a:rPr>
              <a:t>建筑</a:t>
            </a:r>
          </a:p>
        </p:txBody>
      </p:sp>
      <p:graphicFrame>
        <p:nvGraphicFramePr>
          <p:cNvPr id="232451" name="Group 3"/>
          <p:cNvGraphicFramePr>
            <a:graphicFrameLocks noGrp="1"/>
          </p:cNvGraphicFramePr>
          <p:nvPr>
            <p:custDataLst>
              <p:tags r:id="rId1"/>
            </p:custDataLst>
          </p:nvPr>
        </p:nvGraphicFramePr>
        <p:xfrm>
          <a:off x="476885" y="1727200"/>
          <a:ext cx="8342630" cy="3006979"/>
        </p:xfrm>
        <a:graphic>
          <a:graphicData uri="http://schemas.openxmlformats.org/drawingml/2006/table">
            <a:tbl>
              <a:tblPr/>
              <a:tblGrid>
                <a:gridCol w="1878330">
                  <a:extLst>
                    <a:ext uri="{9D8B030D-6E8A-4147-A177-3AD203B41FA5}">
                      <a16:colId xmlns:a16="http://schemas.microsoft.com/office/drawing/2014/main" val="20000"/>
                    </a:ext>
                  </a:extLst>
                </a:gridCol>
                <a:gridCol w="3484880">
                  <a:extLst>
                    <a:ext uri="{9D8B030D-6E8A-4147-A177-3AD203B41FA5}">
                      <a16:colId xmlns:a16="http://schemas.microsoft.com/office/drawing/2014/main" val="20001"/>
                    </a:ext>
                  </a:extLst>
                </a:gridCol>
                <a:gridCol w="2979420">
                  <a:extLst>
                    <a:ext uri="{9D8B030D-6E8A-4147-A177-3AD203B41FA5}">
                      <a16:colId xmlns:a16="http://schemas.microsoft.com/office/drawing/2014/main" val="20002"/>
                    </a:ext>
                  </a:extLst>
                </a:gridCol>
              </a:tblGrid>
              <a:tr h="84709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名称</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朝代（建造者）</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地位或影响</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85788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隋朝大运河</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古代世界最长的运河，促进了南北经济文化交流</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91630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北京城</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是我国也是世界建筑之林的瑰宝</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bl>
          </a:graphicData>
        </a:graphic>
      </p:graphicFrame>
      <p:sp>
        <p:nvSpPr>
          <p:cNvPr id="2" name="文本框 1"/>
          <p:cNvSpPr txBox="1"/>
          <p:nvPr/>
        </p:nvSpPr>
        <p:spPr>
          <a:xfrm>
            <a:off x="3413125" y="2852420"/>
            <a:ext cx="1255395" cy="521970"/>
          </a:xfrm>
          <a:prstGeom prst="rect">
            <a:avLst/>
          </a:prstGeom>
          <a:noFill/>
        </p:spPr>
        <p:txBody>
          <a:bodyPr wrap="none" rtlCol="0">
            <a:spAutoFit/>
          </a:bodyPr>
          <a:lstStyle/>
          <a:p>
            <a:pPr algn="l"/>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隋炀帝</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3413125" y="3964305"/>
            <a:ext cx="1255395" cy="478155"/>
          </a:xfrm>
          <a:prstGeom prst="rect">
            <a:avLst/>
          </a:prstGeom>
          <a:noFill/>
        </p:spPr>
        <p:txBody>
          <a:bodyPr wrap="none" rtlCol="0">
            <a:spAutoFit/>
          </a:bodyPr>
          <a:lstStyle/>
          <a:p>
            <a:pPr marL="0" marR="0" lvl="0" indent="0" algn="just" defTabSz="914400" rtl="0" eaLnBrk="1" fontAlgn="base" latinLnBrk="0" hangingPunct="1">
              <a:lnSpc>
                <a:spcPct val="90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明成祖</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5.</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“水旱从人，不知饥馑”时无荒年，天下谓之“天府也”。上述材料描述的我国古代伟大工程是（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A．大运河             B．万里长城            C．都江堰            D．故宫</a:t>
            </a:r>
          </a:p>
        </p:txBody>
      </p:sp>
      <p:sp>
        <p:nvSpPr>
          <p:cNvPr id="5" name="文本框 4"/>
          <p:cNvSpPr txBox="1"/>
          <p:nvPr/>
        </p:nvSpPr>
        <p:spPr>
          <a:xfrm>
            <a:off x="4975225" y="2311718"/>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C</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6.</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隋朝大运河是世界上最长的、最古老的的人工水道（右图）。这一伟大工程（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A．中心是①——长安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B．最南端到达②——今天的扬州</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C．是隋文帝的政绩之一                      </a:t>
            </a: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D．发挥着贯通南北动脉的作用</a:t>
            </a:r>
          </a:p>
        </p:txBody>
      </p:sp>
      <p:sp>
        <p:nvSpPr>
          <p:cNvPr id="5" name="文本框 4"/>
          <p:cNvSpPr txBox="1"/>
          <p:nvPr/>
        </p:nvSpPr>
        <p:spPr>
          <a:xfrm>
            <a:off x="856615" y="2328228"/>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D</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pic>
        <p:nvPicPr>
          <p:cNvPr id="3391" name="图片 31"/>
          <p:cNvPicPr>
            <a:picLocks noChangeAspect="1" noChangeArrowheads="1"/>
          </p:cNvPicPr>
          <p:nvPr/>
        </p:nvPicPr>
        <p:blipFill>
          <a:blip r:embed="rId3"/>
          <a:srcRect/>
          <a:stretch>
            <a:fillRect/>
          </a:stretch>
        </p:blipFill>
        <p:spPr>
          <a:xfrm>
            <a:off x="7018020" y="2361248"/>
            <a:ext cx="1962150" cy="18002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436880" y="893445"/>
            <a:ext cx="8501380" cy="60642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6.</a:t>
            </a:r>
            <a:r>
              <a:rPr lang="zh-CN" altLang="en-US" dirty="0">
                <a:solidFill>
                  <a:schemeClr val="tx1"/>
                </a:solidFill>
                <a:latin typeface="隶书" panose="02010509060101010101" pitchFamily="49" charset="-122"/>
                <a:ea typeface="隶书" panose="02010509060101010101" pitchFamily="49" charset="-122"/>
              </a:rPr>
              <a:t>艺术</a:t>
            </a:r>
          </a:p>
        </p:txBody>
      </p:sp>
      <p:graphicFrame>
        <p:nvGraphicFramePr>
          <p:cNvPr id="232451" name="Group 3"/>
          <p:cNvGraphicFramePr>
            <a:graphicFrameLocks noGrp="1"/>
          </p:cNvGraphicFramePr>
          <p:nvPr>
            <p:custDataLst>
              <p:tags r:id="rId1"/>
            </p:custDataLst>
          </p:nvPr>
        </p:nvGraphicFramePr>
        <p:xfrm>
          <a:off x="444500" y="1593215"/>
          <a:ext cx="8342630" cy="5166868"/>
        </p:xfrm>
        <a:graphic>
          <a:graphicData uri="http://schemas.openxmlformats.org/drawingml/2006/table">
            <a:tbl>
              <a:tblPr/>
              <a:tblGrid>
                <a:gridCol w="1878330">
                  <a:extLst>
                    <a:ext uri="{9D8B030D-6E8A-4147-A177-3AD203B41FA5}">
                      <a16:colId xmlns:a16="http://schemas.microsoft.com/office/drawing/2014/main" val="20000"/>
                    </a:ext>
                  </a:extLst>
                </a:gridCol>
                <a:gridCol w="2819400">
                  <a:extLst>
                    <a:ext uri="{9D8B030D-6E8A-4147-A177-3AD203B41FA5}">
                      <a16:colId xmlns:a16="http://schemas.microsoft.com/office/drawing/2014/main" val="20001"/>
                    </a:ext>
                  </a:extLst>
                </a:gridCol>
                <a:gridCol w="3644900">
                  <a:extLst>
                    <a:ext uri="{9D8B030D-6E8A-4147-A177-3AD203B41FA5}">
                      <a16:colId xmlns:a16="http://schemas.microsoft.com/office/drawing/2014/main" val="20002"/>
                    </a:ext>
                  </a:extLst>
                </a:gridCol>
              </a:tblGrid>
              <a:tr h="84709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名称</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朝代（建造者）</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成就</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85788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青铜文明</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a:t>
                      </a: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是现存最大的青铜器</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916305">
                <a:tc rowSpan="3">
                  <a:txBody>
                    <a:bodyPr/>
                    <a:lstStyle/>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endPar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文字演变</a:t>
                      </a:r>
                    </a:p>
                  </a:txBody>
                  <a:tcPr marL="72000" marR="1800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我国有文字可考的历史从</a:t>
                      </a:r>
                      <a:r>
                        <a:rPr kumimoji="0" lang="en-US" altLang="zh-CN"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_______</a:t>
                      </a: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开始</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1630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刻在青铜器上的文字</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916305">
                <a:tc vMerge="1">
                  <a:txBody>
                    <a:bodyPr/>
                    <a:lstStyle/>
                    <a:p>
                      <a:endParaRPr lang="zh-CN"/>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秦朝统一文字后，把小篆作为全国规范文字。后又推行笔画更为简单的隶书。</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
        <p:nvSpPr>
          <p:cNvPr id="2" name="文本框 1"/>
          <p:cNvSpPr txBox="1"/>
          <p:nvPr/>
        </p:nvSpPr>
        <p:spPr>
          <a:xfrm>
            <a:off x="3263900" y="2553335"/>
            <a:ext cx="89789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商朝</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2369820" y="3419475"/>
            <a:ext cx="2685415" cy="521970"/>
          </a:xfrm>
          <a:prstGeom prst="rect">
            <a:avLst/>
          </a:prstGeom>
          <a:noFill/>
        </p:spPr>
        <p:txBody>
          <a:bodyPr wrap="none" rtlCol="0">
            <a:spAutoFit/>
          </a:bodyPr>
          <a:lstStyle/>
          <a:p>
            <a:pPr algn="ctr"/>
            <a:r>
              <a:rPr lang="zh-CN" altLang="en-US" sz="2800" b="1">
                <a:ln>
                  <a:noFill/>
                </a:ln>
                <a:solidFill>
                  <a:srgbClr val="C00000"/>
                </a:solidFill>
                <a:effectLst/>
                <a:latin typeface="隶书" panose="02010509060101010101" pitchFamily="49" charset="-122"/>
                <a:ea typeface="隶书" panose="02010509060101010101" pitchFamily="49" charset="-122"/>
                <a:sym typeface="+mn-ea"/>
              </a:rPr>
              <a:t>甲骨文（商朝）</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2548255" y="4361815"/>
            <a:ext cx="2327910" cy="47815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金文（商周）</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sym typeface="+mn-ea"/>
            </a:endParaRPr>
          </a:p>
        </p:txBody>
      </p:sp>
      <p:sp>
        <p:nvSpPr>
          <p:cNvPr id="5" name="文本框 4"/>
          <p:cNvSpPr txBox="1"/>
          <p:nvPr/>
        </p:nvSpPr>
        <p:spPr>
          <a:xfrm>
            <a:off x="2548255" y="5633720"/>
            <a:ext cx="2327910" cy="47815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小篆（秦朝）</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5392420" y="2370455"/>
            <a:ext cx="1612900" cy="521970"/>
          </a:xfrm>
          <a:prstGeom prst="rect">
            <a:avLst/>
          </a:prstGeom>
          <a:noFill/>
        </p:spPr>
        <p:txBody>
          <a:bodyPr wrap="none" rtlCol="0">
            <a:spAutoFit/>
          </a:bodyPr>
          <a:lstStyle/>
          <a:p>
            <a:pPr algn="ctr"/>
            <a:r>
              <a:rPr lang="zh-CN" altLang="en-US" sz="2800" b="1">
                <a:ln>
                  <a:noFill/>
                </a:ln>
                <a:solidFill>
                  <a:srgbClr val="C00000"/>
                </a:solidFill>
                <a:effectLst/>
                <a:latin typeface="隶书" panose="02010509060101010101" pitchFamily="49" charset="-122"/>
                <a:ea typeface="隶书" panose="02010509060101010101" pitchFamily="49" charset="-122"/>
                <a:sym typeface="+mn-ea"/>
              </a:rPr>
              <a:t>司母戊鼎</a:t>
            </a:r>
            <a:endPar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6478270" y="3642995"/>
            <a:ext cx="897890"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商朝</a:t>
            </a:r>
            <a:endPar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down)">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randombar(horizontal)">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wipe(down)">
                                      <p:cBhvr>
                                        <p:cTn id="3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P spid="5" grpId="0"/>
      <p:bldP spid="6" grpId="0"/>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7.</a:t>
            </a: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由甲骨文发展而来的汉字，不仅是一种传情达意的工具，还是联结和维系中华民族的根。观察下面有关甲骨文的图示，从中可以提取到的信息是（   ）</a:t>
            </a:r>
          </a:p>
          <a:p>
            <a:pPr>
              <a:spcBef>
                <a:spcPts val="0"/>
              </a:spcBef>
            </a:pP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A．记录中华文明的起源</a:t>
            </a:r>
          </a:p>
          <a:p>
            <a:pPr>
              <a:spcBef>
                <a:spcPts val="0"/>
              </a:spcBef>
            </a:pP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B．具备汉字的构成方法，是比较成熟的文字</a:t>
            </a:r>
          </a:p>
          <a:p>
            <a:pPr>
              <a:spcBef>
                <a:spcPts val="0"/>
              </a:spcBef>
            </a:pP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C．了解商周时期的历史</a:t>
            </a:r>
          </a:p>
          <a:p>
            <a:pPr>
              <a:spcBef>
                <a:spcPts val="0"/>
              </a:spcBef>
            </a:pPr>
            <a:r>
              <a:rPr sz="32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D．是世界上年代最早、体系较为完整的文字</a:t>
            </a:r>
          </a:p>
        </p:txBody>
      </p:sp>
      <p:sp>
        <p:nvSpPr>
          <p:cNvPr id="5" name="文本框 4"/>
          <p:cNvSpPr txBox="1"/>
          <p:nvPr/>
        </p:nvSpPr>
        <p:spPr>
          <a:xfrm>
            <a:off x="2405380" y="2528253"/>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B</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7"/>
          <p:cNvSpPr/>
          <p:nvPr/>
        </p:nvSpPr>
        <p:spPr>
          <a:xfrm>
            <a:off x="0" y="1673225"/>
            <a:ext cx="9144000" cy="1470025"/>
          </a:xfrm>
          <a:prstGeom prst="rect">
            <a:avLst/>
          </a:prstGeom>
          <a:noFill/>
          <a:ln w="9525">
            <a:noFill/>
          </a:ln>
        </p:spPr>
        <p:txBody>
          <a:bodyPr anchor="ctr"/>
          <a:lstStyle/>
          <a:p>
            <a:pPr algn="ctr"/>
            <a:r>
              <a:rPr lang="zh-CN" altLang="en-US" sz="4800" dirty="0">
                <a:solidFill>
                  <a:srgbClr val="3333CC"/>
                </a:solidFill>
                <a:latin typeface="黑体" panose="02010609060101010101" pitchFamily="49" charset="-122"/>
                <a:ea typeface="黑体" panose="02010609060101010101" pitchFamily="49" charset="-122"/>
              </a:rPr>
              <a:t>第一部分  思想解放</a:t>
            </a:r>
          </a:p>
        </p:txBody>
      </p:sp>
      <p:sp>
        <p:nvSpPr>
          <p:cNvPr id="3075" name="Rectangle 18"/>
          <p:cNvSpPr/>
          <p:nvPr/>
        </p:nvSpPr>
        <p:spPr>
          <a:xfrm>
            <a:off x="457200" y="2278063"/>
            <a:ext cx="8153400" cy="2879725"/>
          </a:xfrm>
          <a:prstGeom prst="rect">
            <a:avLst/>
          </a:prstGeom>
          <a:noFill/>
          <a:ln w="9525">
            <a:noFill/>
          </a:ln>
        </p:spPr>
        <p:txBody>
          <a:bodyPr/>
          <a:lstStyle/>
          <a:p>
            <a:pPr marL="342900" indent="-342900" algn="ctr">
              <a:lnSpc>
                <a:spcPct val="140000"/>
              </a:lnSpc>
              <a:spcBef>
                <a:spcPct val="20000"/>
              </a:spcBef>
            </a:pPr>
            <a:endParaRPr lang="en-US" altLang="zh-CN" sz="4000" dirty="0">
              <a:latin typeface="黑体" panose="02010609060101010101" pitchFamily="49" charset="-122"/>
              <a:ea typeface="黑体" panose="02010609060101010101" pitchFamily="49" charset="-122"/>
            </a:endParaRPr>
          </a:p>
          <a:p>
            <a:pPr marL="342900" indent="-342900" algn="ctr">
              <a:lnSpc>
                <a:spcPct val="140000"/>
              </a:lnSpc>
              <a:spcBef>
                <a:spcPct val="20000"/>
              </a:spcBef>
            </a:pPr>
            <a:endParaRPr lang="zh-CN" altLang="en-US" sz="4000" dirty="0">
              <a:latin typeface="黑体" panose="02010609060101010101" pitchFamily="49" charset="-122"/>
              <a:ea typeface="黑体" panose="02010609060101010101" pitchFamily="49" charset="-122"/>
            </a:endParaRPr>
          </a:p>
        </p:txBody>
      </p:sp>
    </p:spTree>
  </p:cSld>
  <p:clrMapOvr>
    <a:masterClrMapping/>
  </p:clrMapOvr>
  <p:transition>
    <p:random/>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226695" y="1247140"/>
            <a:ext cx="8418830" cy="2701290"/>
          </a:xfrm>
          <a:prstGeom prst="rect">
            <a:avLst/>
          </a:prstGeom>
          <a:noFill/>
          <a:ln w="9525">
            <a:noFill/>
          </a:ln>
        </p:spPr>
        <p:txBody>
          <a:bodyPr anchor="t"/>
          <a:lstStyle/>
          <a:p>
            <a:pPr>
              <a:spcBef>
                <a:spcPts val="0"/>
              </a:spcBef>
            </a:pPr>
            <a:r>
              <a:rPr lang="en-US" altLang="zh-CN" sz="24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7.历经几千年的风雨，中国人的文化风味都留在了一部部厚重的典籍里。假如要介绍图二中被隐去的典籍，你将选择（   ）</a:t>
            </a:r>
          </a:p>
          <a:p>
            <a:pPr>
              <a:spcBef>
                <a:spcPts val="0"/>
              </a:spcBef>
            </a:pPr>
            <a:endParaRPr sz="24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endParaRPr sz="24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endParaRPr sz="24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24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A．中国历史上第一部编年体通史，鲁迅先生曾称它是“史家之绝唱，无韵之《离骚》”</a:t>
            </a:r>
          </a:p>
          <a:p>
            <a:pPr>
              <a:spcBef>
                <a:spcPts val="0"/>
              </a:spcBef>
            </a:pPr>
            <a:r>
              <a:rPr sz="24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B．一部农业百科全书，集古代农业之大成并吸取了西方科技知识的农学专著</a:t>
            </a:r>
          </a:p>
          <a:p>
            <a:pPr>
              <a:spcBef>
                <a:spcPts val="0"/>
              </a:spcBef>
            </a:pPr>
            <a:r>
              <a:rPr sz="24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C．该书记载了从黄帝到汉武帝时期，上下三千年的历史</a:t>
            </a:r>
          </a:p>
          <a:p>
            <a:pPr>
              <a:spcBef>
                <a:spcPts val="0"/>
              </a:spcBef>
            </a:pPr>
            <a:r>
              <a:rPr sz="24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D．全面总结了我国古代药物学的成就，在世界医学领域有很高的学术地位</a:t>
            </a:r>
          </a:p>
        </p:txBody>
      </p:sp>
      <p:sp>
        <p:nvSpPr>
          <p:cNvPr id="5" name="文本框 4"/>
          <p:cNvSpPr txBox="1"/>
          <p:nvPr/>
        </p:nvSpPr>
        <p:spPr>
          <a:xfrm>
            <a:off x="575945" y="2085658"/>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C</a:t>
            </a:r>
          </a:p>
        </p:txBody>
      </p:sp>
      <p:sp>
        <p:nvSpPr>
          <p:cNvPr id="4" name="Text Box 6">
            <a:hlinkClick r:id="rId2" action="ppaction://hlinksldjump"/>
          </p:cNvPr>
          <p:cNvSpPr txBox="1"/>
          <p:nvPr/>
        </p:nvSpPr>
        <p:spPr>
          <a:xfrm>
            <a:off x="2701290" y="22479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
        <p:nvSpPr>
          <p:cNvPr id="3397" name="Text Box 25"/>
          <p:cNvSpPr txBox="1">
            <a:spLocks noChangeArrowheads="1"/>
          </p:cNvSpPr>
          <p:nvPr/>
        </p:nvSpPr>
        <p:spPr bwMode="auto">
          <a:xfrm>
            <a:off x="3925570" y="1990725"/>
            <a:ext cx="1828800" cy="1367790"/>
          </a:xfrm>
          <a:prstGeom prst="rect">
            <a:avLst/>
          </a:prstGeom>
          <a:solidFill>
            <a:srgbClr val="FFFFFF"/>
          </a:solidFill>
          <a:ln w="19050">
            <a:solidFill>
              <a:srgbClr val="000000"/>
            </a:solidFill>
            <a:miter lim="800000"/>
          </a:ln>
        </p:spPr>
        <p:txBody>
          <a:bodyPr rot="0" vert="horz" wrap="square" lIns="91440" tIns="45720" rIns="91440" bIns="45720" anchor="t" anchorCtr="0" upright="1">
            <a:noAutofit/>
          </a:bodyPr>
          <a:lstStyle/>
          <a:p>
            <a:pPr algn="just"/>
            <a:r>
              <a:rPr lang="en-US" altLang="zh-CN" sz="1050" kern="100">
                <a:latin typeface="楷体_GB2312"/>
                <a:ea typeface="楷体_GB2312"/>
                <a:cs typeface="Times New Roman" panose="02020603050405020304"/>
                <a:sym typeface="Times New Roman" panose="02020603050405020304"/>
              </a:rPr>
              <a:t>根源篇11种</a:t>
            </a:r>
          </a:p>
          <a:p>
            <a:pPr indent="0" algn="just"/>
            <a:r>
              <a:rPr lang="en-US" altLang="zh-CN" sz="1050" kern="100">
                <a:latin typeface="楷体_GB2312"/>
                <a:ea typeface="楷体_GB2312"/>
                <a:cs typeface="Times New Roman" panose="02020603050405020304"/>
                <a:sym typeface="Times New Roman" panose="02020603050405020304"/>
              </a:rPr>
              <a:t>孙  武：《孙子兵法》</a:t>
            </a:r>
          </a:p>
          <a:p>
            <a:pPr indent="0" algn="just"/>
            <a:r>
              <a:rPr lang="en-US" altLang="zh-CN" sz="1050" kern="100">
                <a:latin typeface="楷体_GB2312"/>
                <a:ea typeface="楷体_GB2312"/>
                <a:cs typeface="Times New Roman" panose="02020603050405020304"/>
                <a:sym typeface="Times New Roman" panose="02020603050405020304"/>
              </a:rPr>
              <a:t>孔  子：《论语》</a:t>
            </a:r>
          </a:p>
          <a:p>
            <a:pPr algn="just"/>
            <a:r>
              <a:rPr lang="en-US" altLang="zh-CN" sz="1050" kern="100">
                <a:latin typeface="楷体_GB2312"/>
                <a:ea typeface="楷体_GB2312"/>
                <a:cs typeface="Times New Roman" panose="02020603050405020304"/>
                <a:sym typeface="Times New Roman" panose="02020603050405020304"/>
              </a:rPr>
              <a:t>创变篇9种</a:t>
            </a:r>
          </a:p>
          <a:p>
            <a:pPr indent="0" algn="just"/>
            <a:r>
              <a:rPr lang="en-US" altLang="zh-CN" sz="1050" kern="100">
                <a:latin typeface="楷体_GB2312"/>
                <a:ea typeface="楷体_GB2312"/>
                <a:cs typeface="Times New Roman" panose="02020603050405020304"/>
                <a:sym typeface="Times New Roman" panose="02020603050405020304"/>
              </a:rPr>
              <a:t>司马迁：</a:t>
            </a:r>
            <a:r>
              <a:rPr lang="en-US" altLang="zh-CN" sz="1050" u="sng" kern="100">
                <a:latin typeface="楷体_GB2312"/>
                <a:ea typeface="楷体_GB2312"/>
                <a:cs typeface="Times New Roman" panose="02020603050405020304"/>
                <a:sym typeface="Times New Roman" panose="02020603050405020304"/>
              </a:rPr>
              <a:t>         </a:t>
            </a:r>
            <a:endParaRPr lang="en-US" altLang="zh-CN" sz="1050" kern="100">
              <a:latin typeface="楷体_GB2312"/>
              <a:ea typeface="楷体_GB2312"/>
              <a:cs typeface="Times New Roman" panose="02020603050405020304"/>
              <a:sym typeface="Times New Roman" panose="02020603050405020304"/>
            </a:endParaRPr>
          </a:p>
          <a:p>
            <a:pPr indent="0" algn="just"/>
            <a:r>
              <a:rPr lang="en-US" altLang="zh-CN" sz="1050" kern="100">
                <a:latin typeface="楷体_GB2312"/>
                <a:ea typeface="楷体_GB2312"/>
                <a:cs typeface="Times New Roman" panose="02020603050405020304"/>
                <a:sym typeface="Times New Roman" panose="02020603050405020304"/>
              </a:rPr>
              <a:t>朱  熹：《四书集注》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6891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385445" y="836295"/>
            <a:ext cx="9144000" cy="83375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6.</a:t>
            </a:r>
            <a:r>
              <a:rPr lang="zh-CN" altLang="en-US" dirty="0">
                <a:solidFill>
                  <a:schemeClr val="tx1"/>
                </a:solidFill>
                <a:latin typeface="隶书" panose="02010509060101010101" pitchFamily="49" charset="-122"/>
                <a:ea typeface="隶书" panose="02010509060101010101" pitchFamily="49" charset="-122"/>
              </a:rPr>
              <a:t>艺术</a:t>
            </a:r>
          </a:p>
        </p:txBody>
      </p:sp>
      <p:graphicFrame>
        <p:nvGraphicFramePr>
          <p:cNvPr id="232451" name="Group 3"/>
          <p:cNvGraphicFramePr>
            <a:graphicFrameLocks noGrp="1"/>
          </p:cNvGraphicFramePr>
          <p:nvPr>
            <p:custDataLst>
              <p:tags r:id="rId1"/>
            </p:custDataLst>
          </p:nvPr>
        </p:nvGraphicFramePr>
        <p:xfrm>
          <a:off x="193040" y="1773555"/>
          <a:ext cx="8830310" cy="2090674"/>
        </p:xfrm>
        <a:graphic>
          <a:graphicData uri="http://schemas.openxmlformats.org/drawingml/2006/table">
            <a:tbl>
              <a:tblPr/>
              <a:tblGrid>
                <a:gridCol w="2165350">
                  <a:extLst>
                    <a:ext uri="{9D8B030D-6E8A-4147-A177-3AD203B41FA5}">
                      <a16:colId xmlns:a16="http://schemas.microsoft.com/office/drawing/2014/main" val="20000"/>
                    </a:ext>
                  </a:extLst>
                </a:gridCol>
                <a:gridCol w="2819400">
                  <a:extLst>
                    <a:ext uri="{9D8B030D-6E8A-4147-A177-3AD203B41FA5}">
                      <a16:colId xmlns:a16="http://schemas.microsoft.com/office/drawing/2014/main" val="20001"/>
                    </a:ext>
                  </a:extLst>
                </a:gridCol>
                <a:gridCol w="3845560">
                  <a:extLst>
                    <a:ext uri="{9D8B030D-6E8A-4147-A177-3AD203B41FA5}">
                      <a16:colId xmlns:a16="http://schemas.microsoft.com/office/drawing/2014/main" val="20002"/>
                    </a:ext>
                  </a:extLst>
                </a:gridCol>
              </a:tblGrid>
              <a:tr h="84709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名称</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朝代（建造者）</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成就</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24206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书法</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代表作</a:t>
                      </a: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-_________</a:t>
                      </a: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，有天下第一行书的美誉。被称为</a:t>
                      </a:r>
                      <a:r>
                        <a:rPr kumimoji="0" lang="en-US" altLang="zh-CN"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_______</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bl>
          </a:graphicData>
        </a:graphic>
      </p:graphicFrame>
      <p:sp>
        <p:nvSpPr>
          <p:cNvPr id="2" name="文本框 1"/>
          <p:cNvSpPr txBox="1"/>
          <p:nvPr/>
        </p:nvSpPr>
        <p:spPr>
          <a:xfrm>
            <a:off x="2442210" y="2901315"/>
            <a:ext cx="2685415" cy="521970"/>
          </a:xfrm>
          <a:prstGeom prst="rect">
            <a:avLst/>
          </a:prstGeom>
          <a:noFill/>
        </p:spPr>
        <p:txBody>
          <a:bodyPr wrap="none" rtlCol="0">
            <a:spAutoFit/>
          </a:bodyPr>
          <a:lstStyle/>
          <a:p>
            <a:pPr algn="ct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王羲之（东晋）</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sym typeface="+mn-ea"/>
            </a:endParaRPr>
          </a:p>
        </p:txBody>
      </p:sp>
      <p:sp>
        <p:nvSpPr>
          <p:cNvPr id="3" name="文本框 2"/>
          <p:cNvSpPr txBox="1"/>
          <p:nvPr/>
        </p:nvSpPr>
        <p:spPr>
          <a:xfrm>
            <a:off x="6308090" y="2557145"/>
            <a:ext cx="1970405" cy="521970"/>
          </a:xfrm>
          <a:prstGeom prst="rect">
            <a:avLst/>
          </a:prstGeom>
          <a:noFill/>
        </p:spPr>
        <p:txBody>
          <a:bodyPr wrap="none" rtlCol="0">
            <a:spAutoFit/>
          </a:bodyPr>
          <a:lstStyle/>
          <a:p>
            <a:pPr algn="ctr"/>
            <a:r>
              <a:rPr lang="zh-CN" altLang="en-US" sz="2800" b="1">
                <a:ln>
                  <a:noFill/>
                </a:ln>
                <a:effectLst/>
                <a:latin typeface="隶书" panose="02010509060101010101" pitchFamily="49" charset="-122"/>
                <a:ea typeface="隶书" panose="02010509060101010101" pitchFamily="49" charset="-122"/>
                <a:sym typeface="+mn-ea"/>
              </a:rPr>
              <a:t>《</a:t>
            </a:r>
            <a:r>
              <a:rPr lang="zh-CN" altLang="en-US" sz="2800" b="1">
                <a:ln>
                  <a:noFill/>
                </a:ln>
                <a:solidFill>
                  <a:srgbClr val="C00000"/>
                </a:solidFill>
                <a:effectLst/>
                <a:latin typeface="隶书" panose="02010509060101010101" pitchFamily="49" charset="-122"/>
                <a:ea typeface="隶书" panose="02010509060101010101" pitchFamily="49" charset="-122"/>
                <a:sym typeface="+mn-ea"/>
              </a:rPr>
              <a:t>兰亭序</a:t>
            </a:r>
            <a:r>
              <a:rPr lang="zh-CN" altLang="en-US" sz="2800" b="1">
                <a:ln>
                  <a:noFill/>
                </a:ln>
                <a:effectLst/>
                <a:latin typeface="隶书" panose="02010509060101010101" pitchFamily="49" charset="-122"/>
                <a:ea typeface="隶书" panose="02010509060101010101" pitchFamily="49" charset="-122"/>
                <a:sym typeface="+mn-ea"/>
              </a:rPr>
              <a:t>》</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6469380" y="3340735"/>
            <a:ext cx="897890" cy="521970"/>
          </a:xfrm>
          <a:prstGeom prst="rect">
            <a:avLst/>
          </a:prstGeom>
          <a:noFill/>
        </p:spPr>
        <p:txBody>
          <a:bodyPr wrap="none" rtlCol="0">
            <a:spAutoFit/>
          </a:bodyPr>
          <a:lstStyle/>
          <a:p>
            <a:pPr algn="l"/>
            <a:r>
              <a:rPr lang="zh-CN" altLang="en-US" sz="2800" b="1">
                <a:ln>
                  <a:noFill/>
                </a:ln>
                <a:solidFill>
                  <a:srgbClr val="C00000"/>
                </a:solidFill>
                <a:effectLst/>
                <a:latin typeface="隶书" panose="02010509060101010101" pitchFamily="49" charset="-122"/>
                <a:ea typeface="隶书" panose="02010509060101010101" pitchFamily="49" charset="-122"/>
                <a:sym typeface="+mn-ea"/>
              </a:rPr>
              <a:t>书圣</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randombar(horizontal)">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3" grpId="0"/>
      <p:bldP spid="4" grpId="0"/>
    </p:bldLst>
  </p:timing>
</p:sld>
</file>

<file path=ppt/slides/slide4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96060" y="28956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一、中国古代传统文化</a:t>
            </a:r>
          </a:p>
        </p:txBody>
      </p:sp>
      <p:sp>
        <p:nvSpPr>
          <p:cNvPr id="11266" name="标题 1"/>
          <p:cNvSpPr>
            <a:spLocks noGrp="1"/>
          </p:cNvSpPr>
          <p:nvPr/>
        </p:nvSpPr>
        <p:spPr>
          <a:xfrm>
            <a:off x="350520" y="1381760"/>
            <a:ext cx="8608695" cy="83375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dirty="0">
                <a:solidFill>
                  <a:schemeClr val="tx1"/>
                </a:solidFill>
                <a:latin typeface="隶书" panose="02010509060101010101" pitchFamily="49" charset="-122"/>
                <a:ea typeface="隶书" panose="02010509060101010101" pitchFamily="49" charset="-122"/>
              </a:rPr>
              <a:t>7.</a:t>
            </a:r>
            <a:r>
              <a:rPr lang="zh-CN" altLang="en-US" dirty="0">
                <a:solidFill>
                  <a:schemeClr val="tx1"/>
                </a:solidFill>
                <a:latin typeface="隶书" panose="02010509060101010101" pitchFamily="49" charset="-122"/>
                <a:ea typeface="隶书" panose="02010509060101010101" pitchFamily="49" charset="-122"/>
              </a:rPr>
              <a:t>史学</a:t>
            </a:r>
          </a:p>
        </p:txBody>
      </p:sp>
      <p:graphicFrame>
        <p:nvGraphicFramePr>
          <p:cNvPr id="2" name="Group 3"/>
          <p:cNvGraphicFramePr>
            <a:graphicFrameLocks noGrp="1"/>
          </p:cNvGraphicFramePr>
          <p:nvPr>
            <p:custDataLst>
              <p:tags r:id="rId1"/>
            </p:custDataLst>
          </p:nvPr>
        </p:nvGraphicFramePr>
        <p:xfrm>
          <a:off x="436880" y="2296160"/>
          <a:ext cx="8435340" cy="2099628"/>
        </p:xfrm>
        <a:graphic>
          <a:graphicData uri="http://schemas.openxmlformats.org/drawingml/2006/table">
            <a:tbl>
              <a:tblPr/>
              <a:tblGrid>
                <a:gridCol w="1896110">
                  <a:extLst>
                    <a:ext uri="{9D8B030D-6E8A-4147-A177-3AD203B41FA5}">
                      <a16:colId xmlns:a16="http://schemas.microsoft.com/office/drawing/2014/main" val="20000"/>
                    </a:ext>
                  </a:extLst>
                </a:gridCol>
                <a:gridCol w="2658745">
                  <a:extLst>
                    <a:ext uri="{9D8B030D-6E8A-4147-A177-3AD203B41FA5}">
                      <a16:colId xmlns:a16="http://schemas.microsoft.com/office/drawing/2014/main" val="20001"/>
                    </a:ext>
                  </a:extLst>
                </a:gridCol>
                <a:gridCol w="3880485">
                  <a:extLst>
                    <a:ext uri="{9D8B030D-6E8A-4147-A177-3AD203B41FA5}">
                      <a16:colId xmlns:a16="http://schemas.microsoft.com/office/drawing/2014/main" val="20002"/>
                    </a:ext>
                  </a:extLst>
                </a:gridCol>
              </a:tblGrid>
              <a:tr h="48133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名称</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朝代（建造者）</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成就</a:t>
                      </a:r>
                    </a:p>
                  </a:txBody>
                  <a:tcPr marL="72000" marR="180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25984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28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《史记》</a:t>
                      </a:r>
                    </a:p>
                  </a:txBody>
                  <a:tcPr marL="72000" marR="180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rPr>
                        <a:t>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fontAlgn="base">
                        <a:lnSpc>
                          <a:spcPct val="125000"/>
                        </a:lnSpc>
                        <a:spcBef>
                          <a:spcPct val="0"/>
                        </a:spcBef>
                        <a:spcAft>
                          <a:spcPct val="0"/>
                        </a:spcAft>
                        <a:buClrTx/>
                        <a:buSzTx/>
                        <a:buFontTx/>
                        <a:buNone/>
                      </a:pPr>
                      <a:r>
                        <a:rPr kumimoji="0" lang="en-US" altLang="zh-CN" sz="2800" b="1" i="0" u="none" strike="noStrike" cap="none" normalizeH="0" baseline="0">
                          <a:ln>
                            <a:noFill/>
                          </a:ln>
                          <a:solidFill>
                            <a:srgbClr val="C00000"/>
                          </a:solidFill>
                          <a:effectLst/>
                          <a:latin typeface="隶书" panose="02010509060101010101" pitchFamily="49" charset="-122"/>
                          <a:ea typeface="隶书" panose="02010509060101010101" pitchFamily="49" charset="-122"/>
                        </a:rPr>
                        <a:t>_________________________________________________</a:t>
                      </a:r>
                    </a:p>
                  </a:txBody>
                  <a:tcPr marL="72000" marR="1800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bl>
          </a:graphicData>
        </a:graphic>
      </p:graphicFrame>
      <p:sp>
        <p:nvSpPr>
          <p:cNvPr id="3" name="文本框 2"/>
          <p:cNvSpPr txBox="1"/>
          <p:nvPr/>
        </p:nvSpPr>
        <p:spPr>
          <a:xfrm>
            <a:off x="2598420" y="3333750"/>
            <a:ext cx="1970405" cy="478155"/>
          </a:xfrm>
          <a:prstGeom prst="rect">
            <a:avLst/>
          </a:prstGeom>
          <a:noFill/>
        </p:spPr>
        <p:txBody>
          <a:bodyPr wrap="none" rtlCol="0">
            <a:spAutoFit/>
          </a:bodyPr>
          <a:lstStyle/>
          <a:p>
            <a:pPr marL="0" marR="0" lvl="0" indent="0" algn="just" defTabSz="914400" rtl="0" eaLnBrk="1" fontAlgn="base" latinLnBrk="0" hangingPunct="1">
              <a:lnSpc>
                <a:spcPct val="90000"/>
              </a:lnSpc>
              <a:spcBef>
                <a:spcPct val="0"/>
              </a:spcBef>
              <a:spcAft>
                <a:spcPct val="0"/>
              </a:spcAft>
              <a:buClrTx/>
              <a:buSzTx/>
              <a:buFontTx/>
              <a:buNone/>
            </a:pPr>
            <a:r>
              <a:rPr lang="zh-CN" altLang="en-US" sz="2800" b="1" dirty="0">
                <a:ln>
                  <a:noFill/>
                </a:ln>
                <a:solidFill>
                  <a:srgbClr val="C00000"/>
                </a:solidFill>
                <a:effectLst/>
                <a:latin typeface="隶书" panose="02010509060101010101" pitchFamily="49" charset="-122"/>
                <a:ea typeface="隶书" panose="02010509060101010101" pitchFamily="49" charset="-122"/>
                <a:sym typeface="+mn-ea"/>
              </a:rPr>
              <a:t>西汉司马迁</a:t>
            </a:r>
            <a:endParaRPr kumimoji="0" lang="zh-CN" altLang="en-US" sz="2800" b="1" i="0" u="none" strike="noStrike" cap="none" normalizeH="0" baseline="0" dirty="0">
              <a:ln>
                <a:noFill/>
              </a:ln>
              <a:solidFill>
                <a:srgbClr val="C00000"/>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5029200" y="2790825"/>
            <a:ext cx="3757930" cy="1706880"/>
          </a:xfrm>
          <a:prstGeom prst="rect">
            <a:avLst/>
          </a:prstGeom>
          <a:noFill/>
        </p:spPr>
        <p:txBody>
          <a:bodyPr wrap="none" rtlCol="0">
            <a:spAutoFit/>
          </a:bodyPr>
          <a:lstStyle/>
          <a:p>
            <a:pPr marL="0" marR="0" lvl="0" indent="0" algn="ctr" defTabSz="914400" rtl="0">
              <a:lnSpc>
                <a:spcPct val="125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第一部纪传体通史，</a:t>
            </a:r>
          </a:p>
          <a:p>
            <a:pPr marL="0" marR="0" lvl="0" indent="0" algn="ctr" defTabSz="914400" rtl="0">
              <a:lnSpc>
                <a:spcPct val="125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记载了从黄帝到汉武帝</a:t>
            </a:r>
          </a:p>
          <a:p>
            <a:pPr marL="0" marR="0" lvl="0" indent="0" algn="ctr" defTabSz="914400" rtl="0">
              <a:lnSpc>
                <a:spcPct val="125000"/>
              </a:lnSpc>
              <a:spcBef>
                <a:spcPct val="0"/>
              </a:spcBef>
              <a:spcAft>
                <a:spcPct val="0"/>
              </a:spcAft>
              <a:buClrTx/>
              <a:buSzTx/>
              <a:buFontTx/>
              <a:buNone/>
            </a:pPr>
            <a:r>
              <a:rPr lang="zh-CN" altLang="en-US" sz="2800" b="1">
                <a:ln>
                  <a:noFill/>
                </a:ln>
                <a:solidFill>
                  <a:srgbClr val="C00000"/>
                </a:solidFill>
                <a:effectLst/>
                <a:latin typeface="隶书" panose="02010509060101010101" pitchFamily="49" charset="-122"/>
                <a:ea typeface="隶书" panose="02010509060101010101" pitchFamily="49" charset="-122"/>
                <a:sym typeface="+mn-ea"/>
              </a:rPr>
              <a:t>的历史</a:t>
            </a:r>
            <a:endParaRPr kumimoji="0" lang="zh-CN" altLang="en-US" sz="2800" b="1" i="0" u="none" strike="noStrike" cap="none" normalizeH="0" baseline="0">
              <a:ln>
                <a:noFill/>
              </a:ln>
              <a:solidFill>
                <a:srgbClr val="C00000"/>
              </a:solidFill>
              <a:effectLst/>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349"/>
                                        </p:tgtEl>
                                        <p:attrNameLst>
                                          <p:attrName>style.visibility</p:attrName>
                                        </p:attrNameLst>
                                      </p:cBhvr>
                                      <p:to>
                                        <p:strVal val="visible"/>
                                      </p:to>
                                    </p:set>
                                    <p:animEffect transition="in" filter="wipe(left)">
                                      <p:cBhvr>
                                        <p:cTn id="7" dur="500"/>
                                        <p:tgtEl>
                                          <p:spTgt spid="1334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3" grpId="0"/>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119779" y="2967335"/>
            <a:ext cx="6904454" cy="923330"/>
          </a:xfrm>
          <a:prstGeom prst="rect">
            <a:avLst/>
          </a:prstGeom>
          <a:noFill/>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5400" b="1" i="0" u="none" strike="noStrike" kern="1200" cap="none" spc="0" normalizeH="0" baseline="0" noProof="0" dirty="0">
                <a:ln w="18000">
                  <a:solidFill>
                    <a:schemeClr val="accent2">
                      <a:satMod val="140000"/>
                    </a:schemeClr>
                  </a:solidFill>
                  <a:prstDash val="solid"/>
                  <a:miter lim="800000"/>
                </a:ln>
                <a:noFill/>
                <a:effectLst>
                  <a:outerShdw blurRad="25500" dist="23000" dir="7020000" algn="tl">
                    <a:srgbClr val="000000">
                      <a:alpha val="50000"/>
                    </a:srgbClr>
                  </a:outerShdw>
                </a:effectLst>
                <a:uLnTx/>
                <a:uFillTx/>
                <a:latin typeface="Arial" panose="020B0604020202020204" pitchFamily="34" charset="0"/>
                <a:ea typeface="宋体" panose="02010600030101010101" pitchFamily="2" charset="-122"/>
                <a:cs typeface="+mn-cs"/>
              </a:rPr>
              <a:t>综合检测     知能提升</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内容占位符 2"/>
          <p:cNvSpPr>
            <a:spLocks noGrp="1"/>
          </p:cNvSpPr>
          <p:nvPr>
            <p:ph idx="1"/>
          </p:nvPr>
        </p:nvSpPr>
        <p:spPr>
          <a:xfrm>
            <a:off x="120650" y="1331913"/>
            <a:ext cx="8686800" cy="4906962"/>
          </a:xfrm>
        </p:spPr>
        <p:txBody>
          <a:bodyPr vert="horz" wrap="square" lIns="91440" tIns="45720" rIns="91440" bIns="45720" anchor="t"/>
          <a:lstStyle/>
          <a:p>
            <a:pPr marL="0" indent="0">
              <a:buNone/>
            </a:pPr>
            <a:r>
              <a:rPr lang="en-US" altLang="zh-CN" sz="3600" b="1" dirty="0">
                <a:latin typeface="黑体" panose="02010609060101010101" pitchFamily="49" charset="-122"/>
                <a:ea typeface="黑体" panose="02010609060101010101" pitchFamily="49" charset="-122"/>
              </a:rPr>
              <a:t>1.</a:t>
            </a:r>
            <a:r>
              <a:rPr lang="zh-CN" altLang="en-US" sz="3600" b="1" dirty="0">
                <a:latin typeface="黑体" panose="02010609060101010101" pitchFamily="49" charset="-122"/>
                <a:ea typeface="黑体" panose="02010609060101010101" pitchFamily="49" charset="-122"/>
              </a:rPr>
              <a:t>胡适在</a:t>
            </a:r>
            <a:r>
              <a:rPr lang="en-US" altLang="zh-CN" sz="3600" b="1" dirty="0">
                <a:latin typeface="黑体" panose="02010609060101010101" pitchFamily="49" charset="-122"/>
                <a:ea typeface="黑体" panose="02010609060101010101" pitchFamily="49" charset="-122"/>
              </a:rPr>
              <a:t>1923</a:t>
            </a:r>
            <a:r>
              <a:rPr lang="zh-CN" altLang="en-US" sz="3600" b="1" dirty="0">
                <a:latin typeface="黑体" panose="02010609060101010101" pitchFamily="49" charset="-122"/>
                <a:ea typeface="黑体" panose="02010609060101010101" pitchFamily="49" charset="-122"/>
              </a:rPr>
              <a:t>年给友人的信中写道：“</a:t>
            </a:r>
            <a:r>
              <a:rPr lang="en-US" altLang="zh-CN" sz="3600" b="1" dirty="0">
                <a:latin typeface="黑体" panose="02010609060101010101" pitchFamily="49" charset="-122"/>
                <a:ea typeface="黑体" panose="02010609060101010101" pitchFamily="49" charset="-122"/>
              </a:rPr>
              <a:t>25</a:t>
            </a:r>
            <a:r>
              <a:rPr lang="zh-CN" altLang="en-US" sz="3600" b="1" dirty="0">
                <a:latin typeface="黑体" panose="02010609060101010101" pitchFamily="49" charset="-122"/>
                <a:ea typeface="黑体" panose="02010609060101010101" pitchFamily="49" charset="-122"/>
              </a:rPr>
              <a:t>年来，只有三个杂志可代表三个时代，可以说创造了三个新时代：一是</a:t>
            </a:r>
            <a:r>
              <a:rPr lang="en-US" altLang="zh-CN" sz="3600" b="1" dirty="0">
                <a:latin typeface="黑体" panose="02010609060101010101" pitchFamily="49" charset="-122"/>
                <a:ea typeface="黑体" panose="02010609060101010101" pitchFamily="49" charset="-122"/>
              </a:rPr>
              <a:t>《</a:t>
            </a:r>
            <a:r>
              <a:rPr lang="zh-CN" altLang="en-US" sz="3600" b="1" dirty="0">
                <a:latin typeface="黑体" panose="02010609060101010101" pitchFamily="49" charset="-122"/>
                <a:ea typeface="黑体" panose="02010609060101010101" pitchFamily="49" charset="-122"/>
              </a:rPr>
              <a:t>时务报</a:t>
            </a:r>
            <a:r>
              <a:rPr lang="en-US" altLang="zh-CN" sz="3600" b="1" dirty="0">
                <a:latin typeface="黑体" panose="02010609060101010101" pitchFamily="49" charset="-122"/>
                <a:ea typeface="黑体" panose="02010609060101010101" pitchFamily="49" charset="-122"/>
              </a:rPr>
              <a:t>》</a:t>
            </a:r>
            <a:r>
              <a:rPr lang="zh-CN" altLang="en-US" sz="3600" b="1" dirty="0">
                <a:latin typeface="黑体" panose="02010609060101010101" pitchFamily="49" charset="-122"/>
                <a:ea typeface="黑体" panose="02010609060101010101" pitchFamily="49" charset="-122"/>
              </a:rPr>
              <a:t>，一是</a:t>
            </a:r>
            <a:r>
              <a:rPr lang="en-US" altLang="zh-CN" sz="3600" b="1" dirty="0">
                <a:latin typeface="黑体" panose="02010609060101010101" pitchFamily="49" charset="-122"/>
                <a:ea typeface="黑体" panose="02010609060101010101" pitchFamily="49" charset="-122"/>
              </a:rPr>
              <a:t>《</a:t>
            </a:r>
            <a:r>
              <a:rPr lang="zh-CN" altLang="en-US" sz="3600" b="1" dirty="0">
                <a:latin typeface="黑体" panose="02010609060101010101" pitchFamily="49" charset="-122"/>
                <a:ea typeface="黑体" panose="02010609060101010101" pitchFamily="49" charset="-122"/>
              </a:rPr>
              <a:t>新民丛报</a:t>
            </a:r>
            <a:r>
              <a:rPr lang="en-US" altLang="zh-CN" sz="3600" b="1" dirty="0">
                <a:latin typeface="黑体" panose="02010609060101010101" pitchFamily="49" charset="-122"/>
                <a:ea typeface="黑体" panose="02010609060101010101" pitchFamily="49" charset="-122"/>
              </a:rPr>
              <a:t>》</a:t>
            </a:r>
            <a:r>
              <a:rPr lang="zh-CN" altLang="en-US" sz="3600" b="1" dirty="0">
                <a:latin typeface="黑体" panose="02010609060101010101" pitchFamily="49" charset="-122"/>
                <a:ea typeface="黑体" panose="02010609060101010101" pitchFamily="49" charset="-122"/>
              </a:rPr>
              <a:t>，一是</a:t>
            </a:r>
            <a:r>
              <a:rPr lang="en-US" altLang="zh-CN" sz="3600" b="1" dirty="0">
                <a:latin typeface="黑体" panose="02010609060101010101" pitchFamily="49" charset="-122"/>
                <a:ea typeface="黑体" panose="02010609060101010101" pitchFamily="49" charset="-122"/>
              </a:rPr>
              <a:t>《</a:t>
            </a:r>
            <a:r>
              <a:rPr lang="zh-CN" altLang="en-US" sz="3600" b="1" dirty="0">
                <a:latin typeface="黑体" panose="02010609060101010101" pitchFamily="49" charset="-122"/>
                <a:ea typeface="黑体" panose="02010609060101010101" pitchFamily="49" charset="-122"/>
              </a:rPr>
              <a:t>新青年</a:t>
            </a:r>
            <a:r>
              <a:rPr lang="en-US" altLang="zh-CN" sz="3600" b="1" dirty="0">
                <a:latin typeface="黑体" panose="02010609060101010101" pitchFamily="49" charset="-122"/>
                <a:ea typeface="黑体" panose="02010609060101010101" pitchFamily="49" charset="-122"/>
              </a:rPr>
              <a:t>》</a:t>
            </a:r>
            <a:r>
              <a:rPr lang="zh-CN" altLang="en-US" sz="3600" b="1" dirty="0">
                <a:latin typeface="黑体" panose="02010609060101010101" pitchFamily="49" charset="-122"/>
                <a:ea typeface="黑体" panose="02010609060101010101" pitchFamily="49" charset="-122"/>
              </a:rPr>
              <a:t>。”其中</a:t>
            </a:r>
            <a:r>
              <a:rPr lang="en-US" altLang="zh-CN" sz="3600" b="1" dirty="0">
                <a:latin typeface="黑体" panose="02010609060101010101" pitchFamily="49" charset="-122"/>
                <a:ea typeface="黑体" panose="02010609060101010101" pitchFamily="49" charset="-122"/>
              </a:rPr>
              <a:t>《</a:t>
            </a:r>
            <a:r>
              <a:rPr lang="zh-CN" altLang="en-US" sz="3600" b="1" dirty="0">
                <a:latin typeface="黑体" panose="02010609060101010101" pitchFamily="49" charset="-122"/>
                <a:ea typeface="黑体" panose="02010609060101010101" pitchFamily="49" charset="-122"/>
              </a:rPr>
              <a:t>新青年</a:t>
            </a:r>
            <a:r>
              <a:rPr lang="en-US" altLang="zh-CN" sz="3600" b="1" dirty="0">
                <a:latin typeface="黑体" panose="02010609060101010101" pitchFamily="49" charset="-122"/>
                <a:ea typeface="黑体" panose="02010609060101010101" pitchFamily="49" charset="-122"/>
              </a:rPr>
              <a:t>》</a:t>
            </a:r>
            <a:r>
              <a:rPr lang="zh-CN" altLang="en-US" sz="3600" b="1" dirty="0">
                <a:latin typeface="黑体" panose="02010609060101010101" pitchFamily="49" charset="-122"/>
                <a:ea typeface="黑体" panose="02010609060101010101" pitchFamily="49" charset="-122"/>
              </a:rPr>
              <a:t>所创造的“新时代”指的是（  ）</a:t>
            </a:r>
            <a:endParaRPr lang="en-US" altLang="zh-CN" sz="3600" b="1" dirty="0">
              <a:latin typeface="黑体" panose="02010609060101010101" pitchFamily="49" charset="-122"/>
              <a:ea typeface="黑体" panose="02010609060101010101" pitchFamily="49" charset="-122"/>
            </a:endParaRPr>
          </a:p>
          <a:p>
            <a:r>
              <a:rPr lang="en-US" altLang="zh-CN" sz="3600" b="1" dirty="0">
                <a:latin typeface="黑体" panose="02010609060101010101" pitchFamily="49" charset="-122"/>
                <a:ea typeface="黑体" panose="02010609060101010101" pitchFamily="49" charset="-122"/>
              </a:rPr>
              <a:t>A</a:t>
            </a:r>
            <a:r>
              <a:rPr lang="zh-CN" altLang="en-US" sz="3600" b="1" dirty="0">
                <a:latin typeface="黑体" panose="02010609060101010101" pitchFamily="49" charset="-122"/>
                <a:ea typeface="黑体" panose="02010609060101010101" pitchFamily="49" charset="-122"/>
              </a:rPr>
              <a:t>．君主立宪时代  </a:t>
            </a:r>
            <a:r>
              <a:rPr lang="en-US" altLang="zh-CN" sz="3600" b="1" dirty="0">
                <a:latin typeface="黑体" panose="02010609060101010101" pitchFamily="49" charset="-122"/>
                <a:ea typeface="黑体" panose="02010609060101010101" pitchFamily="49" charset="-122"/>
              </a:rPr>
              <a:t>B</a:t>
            </a:r>
            <a:r>
              <a:rPr lang="zh-CN" altLang="en-US" sz="3600" b="1" dirty="0">
                <a:latin typeface="黑体" panose="02010609060101010101" pitchFamily="49" charset="-122"/>
                <a:ea typeface="黑体" panose="02010609060101010101" pitchFamily="49" charset="-122"/>
              </a:rPr>
              <a:t>．民主共和时代</a:t>
            </a:r>
            <a:br>
              <a:rPr lang="zh-CN" altLang="en-US" sz="3600" b="1" dirty="0">
                <a:latin typeface="黑体" panose="02010609060101010101" pitchFamily="49" charset="-122"/>
                <a:ea typeface="黑体" panose="02010609060101010101" pitchFamily="49" charset="-122"/>
              </a:rPr>
            </a:br>
            <a:r>
              <a:rPr lang="en-US" altLang="zh-CN" sz="3600" b="1" dirty="0">
                <a:latin typeface="黑体" panose="02010609060101010101" pitchFamily="49" charset="-122"/>
                <a:ea typeface="黑体" panose="02010609060101010101" pitchFamily="49" charset="-122"/>
              </a:rPr>
              <a:t>C</a:t>
            </a:r>
            <a:r>
              <a:rPr lang="zh-CN" altLang="en-US" sz="3600" b="1" dirty="0">
                <a:latin typeface="黑体" panose="02010609060101010101" pitchFamily="49" charset="-122"/>
                <a:ea typeface="黑体" panose="02010609060101010101" pitchFamily="49" charset="-122"/>
              </a:rPr>
              <a:t>．民主科学时代  </a:t>
            </a:r>
            <a:r>
              <a:rPr lang="en-US" altLang="zh-CN" sz="3600" b="1" dirty="0">
                <a:latin typeface="黑体" panose="02010609060101010101" pitchFamily="49" charset="-122"/>
                <a:ea typeface="黑体" panose="02010609060101010101" pitchFamily="49" charset="-122"/>
              </a:rPr>
              <a:t>D</a:t>
            </a:r>
            <a:r>
              <a:rPr lang="zh-CN" altLang="en-US" sz="3600" b="1" dirty="0">
                <a:latin typeface="黑体" panose="02010609060101010101" pitchFamily="49" charset="-122"/>
                <a:ea typeface="黑体" panose="02010609060101010101" pitchFamily="49" charset="-122"/>
              </a:rPr>
              <a:t>．尊孔复古时代</a:t>
            </a:r>
          </a:p>
        </p:txBody>
      </p:sp>
      <p:sp>
        <p:nvSpPr>
          <p:cNvPr id="4" name="矩形 3"/>
          <p:cNvSpPr/>
          <p:nvPr/>
        </p:nvSpPr>
        <p:spPr>
          <a:xfrm>
            <a:off x="3914482" y="3922132"/>
            <a:ext cx="684804" cy="92202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54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C</a:t>
            </a:r>
            <a:endParaRPr kumimoji="0" lang="zh-CN" altLang="en-US" sz="54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内容占位符 2"/>
          <p:cNvSpPr>
            <a:spLocks noGrp="1"/>
          </p:cNvSpPr>
          <p:nvPr>
            <p:ph idx="1"/>
          </p:nvPr>
        </p:nvSpPr>
        <p:spPr>
          <a:xfrm>
            <a:off x="250825" y="1341438"/>
            <a:ext cx="8435975" cy="4906962"/>
          </a:xfrm>
        </p:spPr>
        <p:txBody>
          <a:bodyPr vert="horz" wrap="square" lIns="91440" tIns="45720" rIns="91440" bIns="45720" anchor="t"/>
          <a:lstStyle/>
          <a:p>
            <a:pPr marL="0" indent="0">
              <a:buNone/>
            </a:pPr>
            <a:r>
              <a:rPr lang="en-US" altLang="zh-CN" b="1" dirty="0">
                <a:latin typeface="黑体" panose="02010609060101010101" pitchFamily="49" charset="-122"/>
                <a:ea typeface="黑体" panose="02010609060101010101" pitchFamily="49" charset="-122"/>
              </a:rPr>
              <a:t>2.</a:t>
            </a:r>
            <a:r>
              <a:rPr lang="zh-CN" altLang="en-US" b="1" dirty="0">
                <a:latin typeface="黑体" panose="02010609060101010101" pitchFamily="49" charset="-122"/>
                <a:ea typeface="黑体" panose="02010609060101010101" pitchFamily="49" charset="-122"/>
              </a:rPr>
              <a:t>社会动荡或变革往往会带来思想领域的变化。下列史实能佐证这一观点的（     ）</a:t>
            </a:r>
          </a:p>
          <a:p>
            <a:r>
              <a:rPr lang="en-US" altLang="zh-CN" b="1" dirty="0">
                <a:latin typeface="黑体" panose="02010609060101010101" pitchFamily="49" charset="-122"/>
                <a:ea typeface="黑体" panose="02010609060101010101" pitchFamily="49" charset="-122"/>
              </a:rPr>
              <a:t>A.</a:t>
            </a:r>
            <a:r>
              <a:rPr lang="zh-CN" altLang="en-US" b="1" dirty="0">
                <a:latin typeface="黑体" panose="02010609060101010101" pitchFamily="49" charset="-122"/>
                <a:ea typeface="黑体" panose="02010609060101010101" pitchFamily="49" charset="-122"/>
              </a:rPr>
              <a:t>西汉大一统，促成了“百家争鸣”局面的形成</a:t>
            </a:r>
          </a:p>
          <a:p>
            <a:r>
              <a:rPr lang="en-US" altLang="zh-CN" b="1" dirty="0">
                <a:latin typeface="黑体" panose="02010609060101010101" pitchFamily="49" charset="-122"/>
                <a:ea typeface="黑体" panose="02010609060101010101" pitchFamily="49" charset="-122"/>
              </a:rPr>
              <a:t>B.</a:t>
            </a:r>
            <a:r>
              <a:rPr lang="zh-CN" altLang="en-US" b="1" dirty="0">
                <a:latin typeface="黑体" panose="02010609060101010101" pitchFamily="49" charset="-122"/>
                <a:ea typeface="黑体" panose="02010609060101010101" pitchFamily="49" charset="-122"/>
              </a:rPr>
              <a:t>洋务运动，使民主共和思想深入人心</a:t>
            </a:r>
          </a:p>
          <a:p>
            <a:r>
              <a:rPr lang="en-US" altLang="zh-CN" b="1" dirty="0">
                <a:latin typeface="黑体" panose="02010609060101010101" pitchFamily="49" charset="-122"/>
                <a:ea typeface="黑体" panose="02010609060101010101" pitchFamily="49" charset="-122"/>
              </a:rPr>
              <a:t>C.</a:t>
            </a:r>
            <a:r>
              <a:rPr lang="zh-CN" altLang="en-US" b="1" dirty="0">
                <a:latin typeface="黑体" panose="02010609060101010101" pitchFamily="49" charset="-122"/>
                <a:ea typeface="黑体" panose="02010609060101010101" pitchFamily="49" charset="-122"/>
              </a:rPr>
              <a:t>维新变法，使资产阶级改良主义思想广泛传播</a:t>
            </a:r>
          </a:p>
          <a:p>
            <a:r>
              <a:rPr lang="en-US" altLang="zh-CN" b="1" dirty="0">
                <a:latin typeface="黑体" panose="02010609060101010101" pitchFamily="49" charset="-122"/>
                <a:ea typeface="黑体" panose="02010609060101010101" pitchFamily="49" charset="-122"/>
              </a:rPr>
              <a:t>D.</a:t>
            </a:r>
            <a:r>
              <a:rPr lang="zh-CN" altLang="en-US" b="1" dirty="0">
                <a:latin typeface="黑体" panose="02010609060101010101" pitchFamily="49" charset="-122"/>
                <a:ea typeface="黑体" panose="02010609060101010101" pitchFamily="49" charset="-122"/>
              </a:rPr>
              <a:t>辛亥革命，掀起了近代中国第一个思想解放的潮流</a:t>
            </a:r>
          </a:p>
          <a:p>
            <a:endParaRPr lang="zh-CN" altLang="en-US" sz="2800" b="1" dirty="0">
              <a:latin typeface="黑体" panose="02010609060101010101" pitchFamily="49" charset="-122"/>
              <a:ea typeface="黑体" panose="02010609060101010101" pitchFamily="49" charset="-122"/>
            </a:endParaRPr>
          </a:p>
        </p:txBody>
      </p:sp>
      <p:sp>
        <p:nvSpPr>
          <p:cNvPr id="4" name="矩形 3"/>
          <p:cNvSpPr/>
          <p:nvPr/>
        </p:nvSpPr>
        <p:spPr>
          <a:xfrm>
            <a:off x="6079708" y="1697251"/>
            <a:ext cx="684804" cy="923330"/>
          </a:xfrm>
          <a:prstGeom prst="rect">
            <a:avLst/>
          </a:prstGeom>
          <a:noFill/>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54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C</a:t>
            </a:r>
            <a:endParaRPr kumimoji="0" lang="zh-CN" altLang="en-US" sz="54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内容占位符 2"/>
          <p:cNvSpPr>
            <a:spLocks noGrp="1"/>
          </p:cNvSpPr>
          <p:nvPr>
            <p:ph idx="1"/>
          </p:nvPr>
        </p:nvSpPr>
        <p:spPr>
          <a:xfrm>
            <a:off x="250825" y="1341438"/>
            <a:ext cx="8435975" cy="4906962"/>
          </a:xfrm>
        </p:spPr>
        <p:txBody>
          <a:bodyPr vert="horz" wrap="square" lIns="91440" tIns="45720" rIns="91440" bIns="45720" anchor="t"/>
          <a:lstStyle/>
          <a:p>
            <a:pPr marL="0" indent="0">
              <a:buNone/>
            </a:pPr>
            <a:r>
              <a:rPr lang="en-US" altLang="zh-CN" b="1" dirty="0">
                <a:latin typeface="黑体" panose="02010609060101010101" pitchFamily="49" charset="-122"/>
                <a:ea typeface="黑体" panose="02010609060101010101" pitchFamily="49" charset="-122"/>
              </a:rPr>
              <a:t>3.</a:t>
            </a:r>
            <a:r>
              <a:rPr lang="zh-CN" altLang="en-US" b="1" dirty="0">
                <a:latin typeface="黑体" panose="02010609060101010101" pitchFamily="49" charset="-122"/>
                <a:ea typeface="黑体" panose="02010609060101010101" pitchFamily="49" charset="-122"/>
              </a:rPr>
              <a:t>“他希望人们通过学习和‘克己’修养，认识‘道’，认识自己，提高自己的素质，调整自己的言行活动，进而推己及人，帮助社会上所有的人都提高自己的素质。”材料中的“他”是（　　）</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A</a:t>
            </a:r>
            <a:r>
              <a:rPr lang="zh-CN" altLang="en-US" b="1" dirty="0">
                <a:latin typeface="黑体" panose="02010609060101010101" pitchFamily="49" charset="-122"/>
                <a:ea typeface="黑体" panose="02010609060101010101" pitchFamily="49" charset="-122"/>
              </a:rPr>
              <a:t>．老子</a:t>
            </a:r>
            <a:r>
              <a:rPr lang="en-US" altLang="zh-CN" b="1" dirty="0">
                <a:latin typeface="黑体" panose="02010609060101010101" pitchFamily="49" charset="-122"/>
                <a:ea typeface="黑体" panose="02010609060101010101" pitchFamily="49" charset="-122"/>
              </a:rPr>
              <a:t>B</a:t>
            </a:r>
            <a:r>
              <a:rPr lang="zh-CN" altLang="en-US" b="1" dirty="0">
                <a:latin typeface="黑体" panose="02010609060101010101" pitchFamily="49" charset="-122"/>
                <a:ea typeface="黑体" panose="02010609060101010101" pitchFamily="49" charset="-122"/>
              </a:rPr>
              <a:t>．孔子</a:t>
            </a:r>
            <a:r>
              <a:rPr lang="en-US" altLang="zh-CN" b="1" dirty="0">
                <a:latin typeface="黑体" panose="02010609060101010101" pitchFamily="49" charset="-122"/>
                <a:ea typeface="黑体" panose="02010609060101010101" pitchFamily="49" charset="-122"/>
              </a:rPr>
              <a:t>C</a:t>
            </a:r>
            <a:r>
              <a:rPr lang="zh-CN" altLang="en-US" b="1" dirty="0">
                <a:latin typeface="黑体" panose="02010609060101010101" pitchFamily="49" charset="-122"/>
                <a:ea typeface="黑体" panose="02010609060101010101" pitchFamily="49" charset="-122"/>
              </a:rPr>
              <a:t>．韩非子</a:t>
            </a:r>
            <a:r>
              <a:rPr lang="en-US" altLang="zh-CN" b="1" dirty="0">
                <a:latin typeface="黑体" panose="02010609060101010101" pitchFamily="49" charset="-122"/>
                <a:ea typeface="黑体" panose="02010609060101010101" pitchFamily="49" charset="-122"/>
              </a:rPr>
              <a:t>D</a:t>
            </a:r>
            <a:r>
              <a:rPr lang="zh-CN" altLang="en-US" b="1" dirty="0">
                <a:latin typeface="黑体" panose="02010609060101010101" pitchFamily="49" charset="-122"/>
                <a:ea typeface="黑体" panose="02010609060101010101" pitchFamily="49" charset="-122"/>
              </a:rPr>
              <a:t>．墨子</a:t>
            </a:r>
            <a:endParaRPr lang="zh-CN" altLang="en-US" sz="2800" b="1" dirty="0">
              <a:latin typeface="黑体" panose="02010609060101010101" pitchFamily="49" charset="-122"/>
              <a:ea typeface="黑体" panose="02010609060101010101" pitchFamily="49" charset="-122"/>
            </a:endParaRPr>
          </a:p>
        </p:txBody>
      </p:sp>
      <p:sp>
        <p:nvSpPr>
          <p:cNvPr id="4" name="矩形 3"/>
          <p:cNvSpPr/>
          <p:nvPr/>
        </p:nvSpPr>
        <p:spPr>
          <a:xfrm>
            <a:off x="1774448" y="3135253"/>
            <a:ext cx="684804" cy="923330"/>
          </a:xfrm>
          <a:prstGeom prst="rect">
            <a:avLst/>
          </a:prstGeom>
          <a:noFill/>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54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B</a:t>
            </a:r>
            <a:endParaRPr kumimoji="0" lang="zh-CN" altLang="en-US" sz="54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内容占位符 2"/>
          <p:cNvSpPr>
            <a:spLocks noGrp="1"/>
          </p:cNvSpPr>
          <p:nvPr>
            <p:ph idx="1"/>
          </p:nvPr>
        </p:nvSpPr>
        <p:spPr>
          <a:xfrm>
            <a:off x="250825" y="1341438"/>
            <a:ext cx="8435975" cy="4906962"/>
          </a:xfrm>
        </p:spPr>
        <p:txBody>
          <a:bodyPr vert="horz" wrap="square" lIns="91440" tIns="45720" rIns="91440" bIns="45720" anchor="t"/>
          <a:lstStyle/>
          <a:p>
            <a:pPr marL="0" indent="0">
              <a:buNone/>
            </a:pPr>
            <a:r>
              <a:rPr lang="en-US" altLang="zh-CN" b="1" dirty="0">
                <a:latin typeface="黑体" panose="02010609060101010101" pitchFamily="49" charset="-122"/>
                <a:ea typeface="黑体" panose="02010609060101010101" pitchFamily="49" charset="-122"/>
              </a:rPr>
              <a:t>4.</a:t>
            </a:r>
            <a:r>
              <a:rPr lang="zh-CN" altLang="en-US" b="1" dirty="0">
                <a:latin typeface="黑体" panose="02010609060101010101" pitchFamily="49" charset="-122"/>
                <a:ea typeface="黑体" panose="02010609060101010101" pitchFamily="49" charset="-122"/>
              </a:rPr>
              <a:t>辛亥革命后，译著</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平民政治</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更名为</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共和政治</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国粹学报</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改名为</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共和杂志</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后畅销不衰。这主要反映了当时（    ）</a:t>
            </a:r>
          </a:p>
          <a:p>
            <a:pPr marL="0" indent="0">
              <a:buNone/>
            </a:pPr>
            <a:r>
              <a:rPr lang="en-US" altLang="zh-CN" b="1" dirty="0">
                <a:latin typeface="黑体" panose="02010609060101010101" pitchFamily="49" charset="-122"/>
                <a:ea typeface="黑体" panose="02010609060101010101" pitchFamily="49" charset="-122"/>
              </a:rPr>
              <a:t>A</a:t>
            </a:r>
            <a:r>
              <a:rPr lang="zh-CN" altLang="en-US" b="1" dirty="0">
                <a:latin typeface="黑体" panose="02010609060101010101" pitchFamily="49" charset="-122"/>
                <a:ea typeface="黑体" panose="02010609060101010101" pitchFamily="49" charset="-122"/>
              </a:rPr>
              <a:t>．书籍报刊出现更名热潮</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B</a:t>
            </a:r>
            <a:r>
              <a:rPr lang="zh-CN" altLang="en-US" b="1" dirty="0">
                <a:latin typeface="黑体" panose="02010609060101010101" pitchFamily="49" charset="-122"/>
                <a:ea typeface="黑体" panose="02010609060101010101" pitchFamily="49" charset="-122"/>
              </a:rPr>
              <a:t>．民主共和观念深人人心</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C</a:t>
            </a:r>
            <a:r>
              <a:rPr lang="zh-CN" altLang="en-US" b="1" dirty="0">
                <a:latin typeface="黑体" panose="02010609060101010101" pitchFamily="49" charset="-122"/>
                <a:ea typeface="黑体" panose="02010609060101010101" pitchFamily="49" charset="-122"/>
              </a:rPr>
              <a:t>．宣传共和报刊大量创办</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D</a:t>
            </a:r>
            <a:r>
              <a:rPr lang="zh-CN" altLang="en-US" b="1" dirty="0">
                <a:latin typeface="黑体" panose="02010609060101010101" pitchFamily="49" charset="-122"/>
                <a:ea typeface="黑体" panose="02010609060101010101" pitchFamily="49" charset="-122"/>
              </a:rPr>
              <a:t>．封建主义退出历史舞台</a:t>
            </a:r>
          </a:p>
        </p:txBody>
      </p:sp>
      <p:sp>
        <p:nvSpPr>
          <p:cNvPr id="4" name="矩形 3"/>
          <p:cNvSpPr/>
          <p:nvPr/>
        </p:nvSpPr>
        <p:spPr>
          <a:xfrm>
            <a:off x="6507440" y="2339608"/>
            <a:ext cx="684804" cy="1754326"/>
          </a:xfrm>
          <a:prstGeom prst="rect">
            <a:avLst/>
          </a:prstGeom>
          <a:noFill/>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54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B</a:t>
            </a:r>
          </a:p>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54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内容占位符 2"/>
          <p:cNvSpPr>
            <a:spLocks noGrp="1"/>
          </p:cNvSpPr>
          <p:nvPr>
            <p:ph idx="1"/>
          </p:nvPr>
        </p:nvSpPr>
        <p:spPr>
          <a:xfrm>
            <a:off x="250825" y="1341438"/>
            <a:ext cx="8435975" cy="4906962"/>
          </a:xfrm>
        </p:spPr>
        <p:txBody>
          <a:bodyPr vert="horz" wrap="square" lIns="91440" tIns="45720" rIns="91440" bIns="45720" anchor="t"/>
          <a:lstStyle/>
          <a:p>
            <a:pPr marL="0" indent="0">
              <a:buNone/>
            </a:pPr>
            <a:r>
              <a:rPr lang="en-US" altLang="zh-CN" sz="2800" b="1" dirty="0">
                <a:latin typeface="楷体" panose="02010609060101010101" pitchFamily="49" charset="-122"/>
                <a:ea typeface="楷体" panose="02010609060101010101" pitchFamily="49" charset="-122"/>
              </a:rPr>
              <a:t>5.</a:t>
            </a:r>
            <a:r>
              <a:rPr lang="zh-CN" altLang="en-US" sz="2800" b="1" dirty="0">
                <a:latin typeface="楷体" panose="02010609060101010101" pitchFamily="49" charset="-122"/>
                <a:ea typeface="楷体" panose="02010609060101010101" pitchFamily="49" charset="-122"/>
              </a:rPr>
              <a:t>思想是行动的先导，中国近现代史上的每一次思想解放都推动了社会的进步。阅读材料，回答问题。（</a:t>
            </a:r>
            <a:r>
              <a:rPr lang="en-US" altLang="zh-CN" sz="2800" b="1" dirty="0">
                <a:latin typeface="楷体" panose="02010609060101010101" pitchFamily="49" charset="-122"/>
                <a:ea typeface="楷体" panose="02010609060101010101" pitchFamily="49" charset="-122"/>
              </a:rPr>
              <a:t>12</a:t>
            </a:r>
            <a:r>
              <a:rPr lang="zh-CN" altLang="en-US" sz="2800" b="1" dirty="0">
                <a:latin typeface="楷体" panose="02010609060101010101" pitchFamily="49" charset="-122"/>
                <a:ea typeface="楷体" panose="02010609060101010101" pitchFamily="49" charset="-122"/>
              </a:rPr>
              <a:t>分）</a:t>
            </a:r>
            <a:endParaRPr lang="en-US" altLang="zh-CN" sz="2800" b="1" dirty="0">
              <a:latin typeface="楷体" panose="02010609060101010101" pitchFamily="49" charset="-122"/>
              <a:ea typeface="楷体" panose="02010609060101010101" pitchFamily="49"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内容占位符 2"/>
          <p:cNvSpPr>
            <a:spLocks noGrp="1"/>
          </p:cNvSpPr>
          <p:nvPr>
            <p:ph idx="1"/>
          </p:nvPr>
        </p:nvSpPr>
        <p:spPr>
          <a:xfrm>
            <a:off x="179388" y="1341438"/>
            <a:ext cx="8435975" cy="4906962"/>
          </a:xfrm>
        </p:spPr>
        <p:txBody>
          <a:bodyPr vert="horz" wrap="square" lIns="91440" tIns="45720" rIns="91440" bIns="45720" anchor="t"/>
          <a:lstStyle/>
          <a:p>
            <a:r>
              <a:rPr lang="zh-CN" altLang="en-US" b="1" dirty="0">
                <a:latin typeface="黑体" panose="02010609060101010101" pitchFamily="49" charset="-122"/>
                <a:ea typeface="黑体" panose="02010609060101010101" pitchFamily="49" charset="-122"/>
              </a:rPr>
              <a:t> </a:t>
            </a:r>
            <a:r>
              <a:rPr lang="zh-CN" altLang="en-US" sz="2800" b="1" dirty="0">
                <a:latin typeface="黑体" panose="02010609060101010101" pitchFamily="49" charset="-122"/>
                <a:ea typeface="黑体" panose="02010609060101010101" pitchFamily="49" charset="-122"/>
              </a:rPr>
              <a:t>材料一：洋务派在观察强大对手</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西方列强</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的优点时，不归功于对手的强壮如牛，反而归功于对手有一副漂亮的拳击手套。</a:t>
            </a:r>
          </a:p>
          <a:p>
            <a:r>
              <a:rPr lang="en-US" altLang="zh-CN" sz="2800" b="1" dirty="0">
                <a:latin typeface="黑体" panose="02010609060101010101" pitchFamily="49" charset="-122"/>
                <a:ea typeface="黑体" panose="02010609060101010101" pitchFamily="49" charset="-122"/>
              </a:rPr>
              <a:t>                      ——</a:t>
            </a:r>
            <a:r>
              <a:rPr lang="zh-CN" altLang="en-US" sz="2800" b="1" dirty="0">
                <a:latin typeface="黑体" panose="02010609060101010101" pitchFamily="49" charset="-122"/>
                <a:ea typeface="黑体" panose="02010609060101010101" pitchFamily="49" charset="-122"/>
              </a:rPr>
              <a:t>柏杨</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中国人史纲</a:t>
            </a:r>
            <a:r>
              <a:rPr lang="en-US" altLang="zh-CN" sz="2800" b="1" dirty="0">
                <a:latin typeface="黑体" panose="02010609060101010101" pitchFamily="49" charset="-122"/>
                <a:ea typeface="黑体" panose="02010609060101010101" pitchFamily="49" charset="-122"/>
              </a:rPr>
              <a:t>》</a:t>
            </a:r>
          </a:p>
          <a:p>
            <a:r>
              <a:rPr lang="en-US" altLang="zh-CN" sz="2800" dirty="0">
                <a:latin typeface="隶书" panose="02010509060101010101" pitchFamily="49" charset="-122"/>
                <a:ea typeface="隶书" panose="02010509060101010101" pitchFamily="49" charset="-122"/>
                <a:cs typeface="隶书" panose="02010509060101010101" pitchFamily="49" charset="-122"/>
              </a:rPr>
              <a:t>(1)</a:t>
            </a:r>
            <a:r>
              <a:rPr lang="zh-CN" altLang="en-US" sz="2800" dirty="0">
                <a:latin typeface="隶书" panose="02010509060101010101" pitchFamily="49" charset="-122"/>
                <a:ea typeface="隶书" panose="02010509060101010101" pitchFamily="49" charset="-122"/>
                <a:cs typeface="隶书" panose="02010509060101010101" pitchFamily="49" charset="-122"/>
              </a:rPr>
              <a:t>据材料一并结合所学知识，指出洋务派对西方列强的认识的局限性。（</a:t>
            </a:r>
            <a:r>
              <a:rPr lang="en-US" altLang="zh-CN" sz="2800" dirty="0">
                <a:latin typeface="隶书" panose="02010509060101010101" pitchFamily="49" charset="-122"/>
                <a:ea typeface="隶书" panose="02010509060101010101" pitchFamily="49" charset="-122"/>
                <a:cs typeface="隶书" panose="02010509060101010101" pitchFamily="49" charset="-122"/>
              </a:rPr>
              <a:t>2</a:t>
            </a:r>
            <a:r>
              <a:rPr lang="zh-CN" altLang="en-US" sz="2800" dirty="0">
                <a:latin typeface="隶书" panose="02010509060101010101" pitchFamily="49" charset="-122"/>
                <a:ea typeface="隶书" panose="02010509060101010101" pitchFamily="49" charset="-122"/>
                <a:cs typeface="隶书" panose="02010509060101010101" pitchFamily="49" charset="-122"/>
              </a:rPr>
              <a:t>分）</a:t>
            </a:r>
          </a:p>
        </p:txBody>
      </p:sp>
      <p:sp>
        <p:nvSpPr>
          <p:cNvPr id="4" name="矩形 3"/>
          <p:cNvSpPr/>
          <p:nvPr/>
        </p:nvSpPr>
        <p:spPr>
          <a:xfrm>
            <a:off x="78559" y="4277221"/>
            <a:ext cx="8986755" cy="1754326"/>
          </a:xfrm>
          <a:prstGeom prst="rect">
            <a:avLst/>
          </a:prstGeom>
          <a:noFill/>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答案：洋务派认为西方列强强大的原因是</a:t>
            </a:r>
            <a:endParaRPr kumimoji="0" lang="en-US" altLang="zh-CN"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先进技术，没有认识到他们政治制度和思想</a:t>
            </a:r>
            <a:endParaRPr kumimoji="0" lang="en-US" altLang="zh-CN"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文化的先进。</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4" name="内容占位符 3"/>
          <p:cNvGraphicFramePr>
            <a:graphicFrameLocks noGrp="1"/>
          </p:cNvGraphicFramePr>
          <p:nvPr>
            <p:ph idx="4294967295"/>
            <p:custDataLst>
              <p:tags r:id="rId1"/>
            </p:custDataLst>
          </p:nvPr>
        </p:nvGraphicFramePr>
        <p:xfrm>
          <a:off x="283528" y="1847215"/>
          <a:ext cx="8616950" cy="4884420"/>
        </p:xfrm>
        <a:graphic>
          <a:graphicData uri="http://schemas.openxmlformats.org/drawingml/2006/table">
            <a:tbl>
              <a:tblPr firstRow="1" bandRow="1">
                <a:tableStyleId>{93296810-A885-4BE3-A3E7-6D5BEEA58F35}</a:tableStyleId>
              </a:tblPr>
              <a:tblGrid>
                <a:gridCol w="1240790">
                  <a:extLst>
                    <a:ext uri="{9D8B030D-6E8A-4147-A177-3AD203B41FA5}">
                      <a16:colId xmlns:a16="http://schemas.microsoft.com/office/drawing/2014/main" val="20000"/>
                    </a:ext>
                  </a:extLst>
                </a:gridCol>
                <a:gridCol w="7376160">
                  <a:extLst>
                    <a:ext uri="{9D8B030D-6E8A-4147-A177-3AD203B41FA5}">
                      <a16:colId xmlns:a16="http://schemas.microsoft.com/office/drawing/2014/main" val="20001"/>
                    </a:ext>
                  </a:extLst>
                </a:gridCol>
              </a:tblGrid>
              <a:tr h="582930">
                <a:tc>
                  <a:txBody>
                    <a:bodyPr/>
                    <a:lstStyle/>
                    <a:p>
                      <a:r>
                        <a:rPr lang="zh-CN" altLang="en-US" sz="3200" dirty="0">
                          <a:solidFill>
                            <a:schemeClr val="tx1"/>
                          </a:solidFill>
                          <a:latin typeface="隶书" panose="02010509060101010101" pitchFamily="49" charset="-122"/>
                          <a:ea typeface="隶书" panose="02010509060101010101" pitchFamily="49" charset="-122"/>
                        </a:rPr>
                        <a:t>时期</a:t>
                      </a:r>
                    </a:p>
                  </a:txBody>
                  <a:tcPr>
                    <a:solidFill>
                      <a:schemeClr val="accent1">
                        <a:alpha val="47000"/>
                      </a:schemeClr>
                    </a:solidFill>
                  </a:tcPr>
                </a:tc>
                <a:tc>
                  <a:txBody>
                    <a:bodyPr/>
                    <a:lstStyle/>
                    <a:p>
                      <a:r>
                        <a:rPr lang="en-US" altLang="zh-CN" sz="3200" dirty="0">
                          <a:solidFill>
                            <a:schemeClr val="tx1"/>
                          </a:solidFill>
                          <a:latin typeface="隶书" panose="02010509060101010101" pitchFamily="49" charset="-122"/>
                          <a:ea typeface="隶书" panose="02010509060101010101" pitchFamily="49" charset="-122"/>
                        </a:rPr>
                        <a:t>             </a:t>
                      </a:r>
                      <a:r>
                        <a:rPr lang="zh-CN" altLang="en-US" sz="3200" dirty="0">
                          <a:solidFill>
                            <a:schemeClr val="tx1"/>
                          </a:solidFill>
                          <a:latin typeface="隶书" panose="02010509060101010101" pitchFamily="49" charset="-122"/>
                          <a:ea typeface="隶书" panose="02010509060101010101" pitchFamily="49" charset="-122"/>
                        </a:rPr>
                        <a:t>概况</a:t>
                      </a:r>
                    </a:p>
                  </a:txBody>
                  <a:tcPr>
                    <a:solidFill>
                      <a:schemeClr val="bg1">
                        <a:alpha val="47000"/>
                      </a:schemeClr>
                    </a:solidFill>
                  </a:tcPr>
                </a:tc>
                <a:extLst>
                  <a:ext uri="{0D108BD9-81ED-4DB2-BD59-A6C34878D82A}">
                    <a16:rowId xmlns:a16="http://schemas.microsoft.com/office/drawing/2014/main" val="10000"/>
                  </a:ext>
                </a:extLst>
              </a:tr>
              <a:tr h="1076325">
                <a:tc>
                  <a:txBody>
                    <a:bodyPr/>
                    <a:lstStyle/>
                    <a:p>
                      <a:r>
                        <a:rPr lang="zh-CN" altLang="en-US" sz="3200" b="1" dirty="0">
                          <a:latin typeface="隶书" panose="02010509060101010101" pitchFamily="49" charset="-122"/>
                          <a:ea typeface="隶书" panose="02010509060101010101" pitchFamily="49" charset="-122"/>
                        </a:rPr>
                        <a:t>春秋</a:t>
                      </a:r>
                    </a:p>
                  </a:txBody>
                  <a:tcPr>
                    <a:solidFill>
                      <a:schemeClr val="accent1">
                        <a:alpha val="47000"/>
                      </a:schemeClr>
                    </a:solidFill>
                  </a:tcPr>
                </a:tc>
                <a:tc>
                  <a:txBody>
                    <a:bodyPr/>
                    <a:lstStyle/>
                    <a:p>
                      <a:r>
                        <a:rPr lang="en-US" altLang="zh-CN" sz="3200" b="1" dirty="0">
                          <a:latin typeface="隶书" panose="02010509060101010101" pitchFamily="49" charset="-122"/>
                          <a:ea typeface="隶书" panose="02010509060101010101" pitchFamily="49" charset="-122"/>
                        </a:rPr>
                        <a:t>_____</a:t>
                      </a:r>
                      <a:r>
                        <a:rPr lang="zh-CN" altLang="en-US" sz="3200" b="1" dirty="0">
                          <a:latin typeface="隶书" panose="02010509060101010101" pitchFamily="49" charset="-122"/>
                          <a:ea typeface="隶书" panose="02010509060101010101" pitchFamily="49" charset="-122"/>
                        </a:rPr>
                        <a:t>创立儒家学派，提出</a:t>
                      </a:r>
                      <a:r>
                        <a:rPr lang="en-US" altLang="zh-CN" sz="3200" b="1" dirty="0">
                          <a:latin typeface="隶书" panose="02010509060101010101" pitchFamily="49" charset="-122"/>
                          <a:ea typeface="隶书" panose="02010509060101010101" pitchFamily="49" charset="-122"/>
                        </a:rPr>
                        <a:t>_____</a:t>
                      </a:r>
                      <a:r>
                        <a:rPr lang="zh-CN" altLang="en-US" sz="3200" b="1" dirty="0">
                          <a:latin typeface="隶书" panose="02010509060101010101" pitchFamily="49" charset="-122"/>
                          <a:ea typeface="隶书" panose="02010509060101010101" pitchFamily="49" charset="-122"/>
                        </a:rPr>
                        <a:t>的学说，主张“</a:t>
                      </a:r>
                      <a:r>
                        <a:rPr lang="en-US" altLang="zh-CN" sz="3200" b="1" dirty="0">
                          <a:latin typeface="隶书" panose="02010509060101010101" pitchFamily="49" charset="-122"/>
                          <a:ea typeface="隶书" panose="02010509060101010101" pitchFamily="49" charset="-122"/>
                        </a:rPr>
                        <a:t>_____</a:t>
                      </a:r>
                      <a:r>
                        <a:rPr lang="zh-CN" altLang="en-US" sz="3200" b="1" dirty="0">
                          <a:latin typeface="隶书" panose="02010509060101010101" pitchFamily="49" charset="-122"/>
                          <a:ea typeface="隶书" panose="02010509060101010101" pitchFamily="49" charset="-122"/>
                        </a:rPr>
                        <a:t>”“</a:t>
                      </a:r>
                      <a:r>
                        <a:rPr lang="en-US" altLang="zh-CN" sz="3200" b="1" dirty="0">
                          <a:latin typeface="隶书" panose="02010509060101010101" pitchFamily="49" charset="-122"/>
                          <a:ea typeface="隶书" panose="02010509060101010101" pitchFamily="49" charset="-122"/>
                        </a:rPr>
                        <a:t>_________</a:t>
                      </a:r>
                      <a:r>
                        <a:rPr lang="zh-CN" altLang="en-US" sz="3200" b="1" dirty="0">
                          <a:latin typeface="隶书" panose="02010509060101010101" pitchFamily="49" charset="-122"/>
                          <a:ea typeface="隶书" panose="02010509060101010101" pitchFamily="49" charset="-122"/>
                        </a:rPr>
                        <a:t>”</a:t>
                      </a:r>
                    </a:p>
                  </a:txBody>
                  <a:tcPr>
                    <a:solidFill>
                      <a:schemeClr val="bg1">
                        <a:alpha val="47000"/>
                      </a:schemeClr>
                    </a:solidFill>
                  </a:tcPr>
                </a:tc>
                <a:extLst>
                  <a:ext uri="{0D108BD9-81ED-4DB2-BD59-A6C34878D82A}">
                    <a16:rowId xmlns:a16="http://schemas.microsoft.com/office/drawing/2014/main" val="10001"/>
                  </a:ext>
                </a:extLst>
              </a:tr>
              <a:tr h="582930">
                <a:tc>
                  <a:txBody>
                    <a:bodyPr/>
                    <a:lstStyle/>
                    <a:p>
                      <a:r>
                        <a:rPr lang="zh-CN" altLang="en-US" sz="3200" b="1" dirty="0">
                          <a:latin typeface="隶书" panose="02010509060101010101" pitchFamily="49" charset="-122"/>
                          <a:ea typeface="隶书" panose="02010509060101010101" pitchFamily="49" charset="-122"/>
                        </a:rPr>
                        <a:t>战国</a:t>
                      </a:r>
                    </a:p>
                  </a:txBody>
                  <a:tcPr>
                    <a:solidFill>
                      <a:schemeClr val="accent1">
                        <a:alpha val="47000"/>
                      </a:schemeClr>
                    </a:solidFill>
                  </a:tcPr>
                </a:tc>
                <a:tc>
                  <a:txBody>
                    <a:bodyPr/>
                    <a:lstStyle/>
                    <a:p>
                      <a:r>
                        <a:rPr lang="zh-CN" altLang="en-US" sz="3200" b="1" dirty="0">
                          <a:latin typeface="隶书" panose="02010509060101010101" pitchFamily="49" charset="-122"/>
                          <a:ea typeface="隶书" panose="02010509060101010101" pitchFamily="49" charset="-122"/>
                        </a:rPr>
                        <a:t>孟子，提出“</a:t>
                      </a:r>
                      <a:r>
                        <a:rPr lang="en-US" altLang="zh-CN" sz="3200" b="1" dirty="0">
                          <a:latin typeface="隶书" panose="02010509060101010101" pitchFamily="49" charset="-122"/>
                          <a:ea typeface="隶书" panose="02010509060101010101" pitchFamily="49" charset="-122"/>
                        </a:rPr>
                        <a:t>_____</a:t>
                      </a:r>
                      <a:r>
                        <a:rPr lang="zh-CN" altLang="en-US" sz="3200" b="1" dirty="0">
                          <a:latin typeface="隶书" panose="02010509060101010101" pitchFamily="49" charset="-122"/>
                          <a:ea typeface="隶书" panose="02010509060101010101" pitchFamily="49" charset="-122"/>
                        </a:rPr>
                        <a:t>”“春秋无义战”</a:t>
                      </a:r>
                    </a:p>
                  </a:txBody>
                  <a:tcPr>
                    <a:solidFill>
                      <a:schemeClr val="bg1">
                        <a:alpha val="47000"/>
                      </a:schemeClr>
                    </a:solidFill>
                  </a:tcPr>
                </a:tc>
                <a:extLst>
                  <a:ext uri="{0D108BD9-81ED-4DB2-BD59-A6C34878D82A}">
                    <a16:rowId xmlns:a16="http://schemas.microsoft.com/office/drawing/2014/main" val="10002"/>
                  </a:ext>
                </a:extLst>
              </a:tr>
              <a:tr h="1076325">
                <a:tc>
                  <a:txBody>
                    <a:bodyPr/>
                    <a:lstStyle/>
                    <a:p>
                      <a:r>
                        <a:rPr lang="zh-CN" altLang="en-US" sz="3200" b="1" dirty="0">
                          <a:latin typeface="隶书" panose="02010509060101010101" pitchFamily="49" charset="-122"/>
                          <a:ea typeface="隶书" panose="02010509060101010101" pitchFamily="49" charset="-122"/>
                        </a:rPr>
                        <a:t>秦朝</a:t>
                      </a:r>
                    </a:p>
                  </a:txBody>
                  <a:tcPr>
                    <a:solidFill>
                      <a:schemeClr val="accent1">
                        <a:alpha val="47000"/>
                      </a:schemeClr>
                    </a:solidFill>
                  </a:tcPr>
                </a:tc>
                <a:tc>
                  <a:txBody>
                    <a:bodyPr/>
                    <a:lstStyle/>
                    <a:p>
                      <a:r>
                        <a:rPr lang="zh-CN" altLang="en-US" sz="3200" b="1" dirty="0">
                          <a:latin typeface="隶书" panose="02010509060101010101" pitchFamily="49" charset="-122"/>
                          <a:ea typeface="隶书" panose="02010509060101010101" pitchFamily="49" charset="-122"/>
                        </a:rPr>
                        <a:t>秦始皇实行“</a:t>
                      </a:r>
                      <a:r>
                        <a:rPr lang="en-US" altLang="zh-CN" sz="3200" b="1" dirty="0">
                          <a:latin typeface="隶书" panose="02010509060101010101" pitchFamily="49" charset="-122"/>
                          <a:ea typeface="隶书" panose="02010509060101010101" pitchFamily="49" charset="-122"/>
                        </a:rPr>
                        <a:t>________</a:t>
                      </a:r>
                      <a:r>
                        <a:rPr lang="zh-CN" altLang="en-US" sz="3200" b="1" dirty="0">
                          <a:latin typeface="隶书" panose="02010509060101010101" pitchFamily="49" charset="-122"/>
                          <a:ea typeface="隶书" panose="02010509060101010101" pitchFamily="49" charset="-122"/>
                        </a:rPr>
                        <a:t>”，加强思想控制，使儒家思想遭受沉重打击</a:t>
                      </a:r>
                    </a:p>
                  </a:txBody>
                  <a:tcPr>
                    <a:solidFill>
                      <a:schemeClr val="bg1">
                        <a:alpha val="47000"/>
                      </a:schemeClr>
                    </a:solidFill>
                  </a:tcPr>
                </a:tc>
                <a:extLst>
                  <a:ext uri="{0D108BD9-81ED-4DB2-BD59-A6C34878D82A}">
                    <a16:rowId xmlns:a16="http://schemas.microsoft.com/office/drawing/2014/main" val="10003"/>
                  </a:ext>
                </a:extLst>
              </a:tr>
              <a:tr h="1565910">
                <a:tc>
                  <a:txBody>
                    <a:bodyPr/>
                    <a:lstStyle/>
                    <a:p>
                      <a:r>
                        <a:rPr lang="zh-CN" altLang="en-US" sz="3200" b="1" dirty="0">
                          <a:latin typeface="隶书" panose="02010509060101010101" pitchFamily="49" charset="-122"/>
                          <a:ea typeface="隶书" panose="02010509060101010101" pitchFamily="49" charset="-122"/>
                        </a:rPr>
                        <a:t>西汉</a:t>
                      </a:r>
                    </a:p>
                  </a:txBody>
                  <a:tcPr>
                    <a:solidFill>
                      <a:schemeClr val="accent1">
                        <a:alpha val="47000"/>
                      </a:schemeClr>
                    </a:solidFill>
                  </a:tcPr>
                </a:tc>
                <a:tc>
                  <a:txBody>
                    <a:bodyPr/>
                    <a:lstStyle/>
                    <a:p>
                      <a:r>
                        <a:rPr lang="zh-CN" altLang="en-US" sz="3200" b="1" dirty="0">
                          <a:latin typeface="隶书" panose="02010509060101010101" pitchFamily="49" charset="-122"/>
                          <a:ea typeface="隶书" panose="02010509060101010101" pitchFamily="49" charset="-122"/>
                        </a:rPr>
                        <a:t>汉武帝“</a:t>
                      </a:r>
                      <a:r>
                        <a:rPr lang="en-US" altLang="zh-CN" sz="3200" b="1" dirty="0">
                          <a:latin typeface="隶书" panose="02010509060101010101" pitchFamily="49" charset="-122"/>
                          <a:ea typeface="隶书" panose="02010509060101010101" pitchFamily="49" charset="-122"/>
                        </a:rPr>
                        <a:t>___________________</a:t>
                      </a:r>
                      <a:r>
                        <a:rPr lang="zh-CN" altLang="en-US" sz="3200" b="1" dirty="0">
                          <a:latin typeface="隶书" panose="02010509060101010101" pitchFamily="49" charset="-122"/>
                          <a:ea typeface="隶书" panose="02010509060101010101" pitchFamily="49" charset="-122"/>
                        </a:rPr>
                        <a:t>”，</a:t>
                      </a:r>
                    </a:p>
                    <a:p>
                      <a:r>
                        <a:rPr lang="en-US" altLang="zh-CN" sz="3200" b="1" dirty="0">
                          <a:latin typeface="隶书" panose="02010509060101010101" pitchFamily="49" charset="-122"/>
                          <a:ea typeface="隶书" panose="02010509060101010101" pitchFamily="49" charset="-122"/>
                        </a:rPr>
                        <a:t>____</a:t>
                      </a:r>
                      <a:r>
                        <a:rPr lang="zh-CN" altLang="en-US" sz="3200" b="1" dirty="0">
                          <a:latin typeface="隶书" panose="02010509060101010101" pitchFamily="49" charset="-122"/>
                          <a:ea typeface="隶书" panose="02010509060101010101" pitchFamily="49" charset="-122"/>
                        </a:rPr>
                        <a:t>思想成为我国封建社会 的正统思想</a:t>
                      </a:r>
                      <a:endParaRPr lang="en-US" altLang="zh-CN" sz="3200" b="1" dirty="0">
                        <a:latin typeface="隶书" panose="02010509060101010101" pitchFamily="49" charset="-122"/>
                        <a:ea typeface="隶书" panose="02010509060101010101" pitchFamily="49" charset="-122"/>
                      </a:endParaRPr>
                    </a:p>
                  </a:txBody>
                  <a:tcPr>
                    <a:solidFill>
                      <a:schemeClr val="bg1">
                        <a:alpha val="47000"/>
                      </a:schemeClr>
                    </a:solidFill>
                  </a:tcPr>
                </a:tc>
                <a:extLst>
                  <a:ext uri="{0D108BD9-81ED-4DB2-BD59-A6C34878D82A}">
                    <a16:rowId xmlns:a16="http://schemas.microsoft.com/office/drawing/2014/main" val="10004"/>
                  </a:ext>
                </a:extLst>
              </a:tr>
            </a:tbl>
          </a:graphicData>
        </a:graphic>
      </p:graphicFrame>
      <p:sp>
        <p:nvSpPr>
          <p:cNvPr id="13349" name="Text Box 13"/>
          <p:cNvSpPr txBox="1"/>
          <p:nvPr/>
        </p:nvSpPr>
        <p:spPr>
          <a:xfrm>
            <a:off x="1431925" y="32385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一、中国古代思想解放</a:t>
            </a:r>
          </a:p>
        </p:txBody>
      </p:sp>
      <p:sp>
        <p:nvSpPr>
          <p:cNvPr id="11266" name="标题 1"/>
          <p:cNvSpPr>
            <a:spLocks noGrp="1"/>
          </p:cNvSpPr>
          <p:nvPr/>
        </p:nvSpPr>
        <p:spPr>
          <a:xfrm>
            <a:off x="283845" y="1092200"/>
            <a:ext cx="8616950" cy="794385"/>
          </a:xfrm>
          <a:prstGeom prst="rect">
            <a:avLst/>
          </a:prstGeom>
          <a:solidFill>
            <a:schemeClr val="bg1"/>
          </a:solid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sz="4000" dirty="0">
                <a:solidFill>
                  <a:schemeClr val="tx1"/>
                </a:solidFill>
                <a:latin typeface="隶书" panose="02010509060101010101" pitchFamily="49" charset="-122"/>
                <a:ea typeface="隶书" panose="02010509060101010101" pitchFamily="49" charset="-122"/>
              </a:rPr>
              <a:t>1.</a:t>
            </a:r>
            <a:r>
              <a:rPr lang="zh-CN" altLang="en-US" sz="4000" dirty="0">
                <a:solidFill>
                  <a:schemeClr val="tx1"/>
                </a:solidFill>
                <a:latin typeface="隶书" panose="02010509060101010101" pitchFamily="49" charset="-122"/>
                <a:ea typeface="隶书" panose="02010509060101010101" pitchFamily="49" charset="-122"/>
              </a:rPr>
              <a:t>儒家思想的形成发展和演变</a:t>
            </a:r>
          </a:p>
        </p:txBody>
      </p:sp>
      <p:sp>
        <p:nvSpPr>
          <p:cNvPr id="2" name="文本框 1"/>
          <p:cNvSpPr txBox="1"/>
          <p:nvPr/>
        </p:nvSpPr>
        <p:spPr>
          <a:xfrm>
            <a:off x="1618615" y="2396490"/>
            <a:ext cx="999490" cy="583565"/>
          </a:xfrm>
          <a:prstGeom prst="rect">
            <a:avLst/>
          </a:prstGeom>
          <a:noFill/>
        </p:spPr>
        <p:txBody>
          <a:bodyPr wrap="none" rtlCol="0">
            <a:spAutoFit/>
          </a:bodyPr>
          <a:lstStyle/>
          <a:p>
            <a:pPr algn="ctr"/>
            <a:r>
              <a:rPr lang="zh-CN" altLang="en-US" sz="3200" b="1" dirty="0">
                <a:solidFill>
                  <a:schemeClr val="accent6">
                    <a:lumMod val="75000"/>
                  </a:schemeClr>
                </a:solidFill>
                <a:latin typeface="隶书" panose="02010509060101010101" pitchFamily="49" charset="-122"/>
                <a:ea typeface="隶书" panose="02010509060101010101" pitchFamily="49" charset="-122"/>
                <a:sym typeface="+mn-ea"/>
              </a:rPr>
              <a:t>孔子</a:t>
            </a:r>
            <a:endParaRPr lang="zh-CN" altLang="en-US" sz="3200" b="1" dirty="0">
              <a:latin typeface="隶书" panose="02010509060101010101" pitchFamily="49" charset="-122"/>
              <a:ea typeface="隶书" panose="02010509060101010101" pitchFamily="49" charset="-122"/>
            </a:endParaRPr>
          </a:p>
        </p:txBody>
      </p:sp>
      <p:sp>
        <p:nvSpPr>
          <p:cNvPr id="3" name="文本框 2"/>
          <p:cNvSpPr txBox="1"/>
          <p:nvPr/>
        </p:nvSpPr>
        <p:spPr>
          <a:xfrm>
            <a:off x="6247130" y="2396490"/>
            <a:ext cx="1166495" cy="583565"/>
          </a:xfrm>
          <a:prstGeom prst="rect">
            <a:avLst/>
          </a:prstGeom>
          <a:noFill/>
        </p:spPr>
        <p:txBody>
          <a:bodyPr wrap="square" rtlCol="0">
            <a:spAutoFit/>
          </a:bodyPr>
          <a:lstStyle/>
          <a:p>
            <a:pPr algn="ctr"/>
            <a:r>
              <a:rPr lang="zh-CN" altLang="en-US" sz="3200" b="1" dirty="0">
                <a:solidFill>
                  <a:schemeClr val="accent6">
                    <a:lumMod val="75000"/>
                  </a:schemeClr>
                </a:solidFill>
                <a:latin typeface="隶书" panose="02010509060101010101" pitchFamily="49" charset="-122"/>
                <a:ea typeface="隶书" panose="02010509060101010101" pitchFamily="49" charset="-122"/>
                <a:sym typeface="+mn-ea"/>
              </a:rPr>
              <a:t>“仁”</a:t>
            </a:r>
            <a:endParaRPr lang="zh-CN" altLang="en-US" sz="3200" b="1" dirty="0">
              <a:latin typeface="隶书" panose="02010509060101010101" pitchFamily="49" charset="-122"/>
              <a:ea typeface="隶书" panose="02010509060101010101" pitchFamily="49" charset="-122"/>
            </a:endParaRPr>
          </a:p>
        </p:txBody>
      </p:sp>
      <p:sp>
        <p:nvSpPr>
          <p:cNvPr id="5" name="文本框 4"/>
          <p:cNvSpPr txBox="1"/>
          <p:nvPr/>
        </p:nvSpPr>
        <p:spPr>
          <a:xfrm>
            <a:off x="2836545" y="2864485"/>
            <a:ext cx="999490" cy="583565"/>
          </a:xfrm>
          <a:prstGeom prst="rect">
            <a:avLst/>
          </a:prstGeom>
          <a:noFill/>
        </p:spPr>
        <p:txBody>
          <a:bodyPr wrap="none" rtlCol="0">
            <a:spAutoFit/>
          </a:bodyPr>
          <a:lstStyle/>
          <a:p>
            <a:pPr algn="ctr"/>
            <a:r>
              <a:rPr lang="zh-CN" altLang="en-US" sz="3200" b="1" dirty="0">
                <a:solidFill>
                  <a:schemeClr val="accent6">
                    <a:lumMod val="75000"/>
                  </a:schemeClr>
                </a:solidFill>
                <a:latin typeface="隶书" panose="02010509060101010101" pitchFamily="49" charset="-122"/>
                <a:ea typeface="隶书" panose="02010509060101010101" pitchFamily="49" charset="-122"/>
                <a:sym typeface="+mn-ea"/>
              </a:rPr>
              <a:t>爱人</a:t>
            </a:r>
            <a:endParaRPr lang="zh-CN" altLang="en-US" sz="3200" b="1" dirty="0">
              <a:latin typeface="隶书" panose="02010509060101010101" pitchFamily="49" charset="-122"/>
              <a:ea typeface="隶书" panose="02010509060101010101" pitchFamily="49" charset="-122"/>
            </a:endParaRPr>
          </a:p>
        </p:txBody>
      </p:sp>
      <p:sp>
        <p:nvSpPr>
          <p:cNvPr id="6" name="文本框 5"/>
          <p:cNvSpPr txBox="1"/>
          <p:nvPr/>
        </p:nvSpPr>
        <p:spPr>
          <a:xfrm>
            <a:off x="4632960" y="2864485"/>
            <a:ext cx="1816100" cy="583565"/>
          </a:xfrm>
          <a:prstGeom prst="rect">
            <a:avLst/>
          </a:prstGeom>
          <a:noFill/>
        </p:spPr>
        <p:txBody>
          <a:bodyPr wrap="none" rtlCol="0">
            <a:spAutoFit/>
          </a:bodyPr>
          <a:lstStyle/>
          <a:p>
            <a:pPr algn="ctr"/>
            <a:r>
              <a:rPr lang="zh-CN" altLang="en-US" sz="3200" b="1" dirty="0">
                <a:solidFill>
                  <a:schemeClr val="accent6">
                    <a:lumMod val="75000"/>
                  </a:schemeClr>
                </a:solidFill>
                <a:latin typeface="隶书" panose="02010509060101010101" pitchFamily="49" charset="-122"/>
                <a:ea typeface="隶书" panose="02010509060101010101" pitchFamily="49" charset="-122"/>
                <a:sym typeface="+mn-ea"/>
              </a:rPr>
              <a:t>为政以德</a:t>
            </a:r>
            <a:endParaRPr lang="zh-CN" altLang="en-US" sz="3200" b="1" dirty="0">
              <a:latin typeface="隶书" panose="02010509060101010101" pitchFamily="49" charset="-122"/>
              <a:ea typeface="隶书" panose="02010509060101010101" pitchFamily="49" charset="-122"/>
            </a:endParaRPr>
          </a:p>
        </p:txBody>
      </p:sp>
      <p:sp>
        <p:nvSpPr>
          <p:cNvPr id="7" name="文本框 6"/>
          <p:cNvSpPr txBox="1"/>
          <p:nvPr/>
        </p:nvSpPr>
        <p:spPr>
          <a:xfrm>
            <a:off x="4072255" y="3448050"/>
            <a:ext cx="999490" cy="583565"/>
          </a:xfrm>
          <a:prstGeom prst="rect">
            <a:avLst/>
          </a:prstGeom>
          <a:noFill/>
        </p:spPr>
        <p:txBody>
          <a:bodyPr wrap="none" rtlCol="0">
            <a:spAutoFit/>
          </a:bodyPr>
          <a:lstStyle/>
          <a:p>
            <a:pPr algn="ctr"/>
            <a:r>
              <a:rPr lang="zh-CN" altLang="en-US" sz="3200" b="1" dirty="0">
                <a:solidFill>
                  <a:schemeClr val="accent6">
                    <a:lumMod val="75000"/>
                  </a:schemeClr>
                </a:solidFill>
                <a:latin typeface="隶书" panose="02010509060101010101" pitchFamily="49" charset="-122"/>
                <a:ea typeface="隶书" panose="02010509060101010101" pitchFamily="49" charset="-122"/>
                <a:sym typeface="+mn-ea"/>
              </a:rPr>
              <a:t>仁政</a:t>
            </a:r>
            <a:endParaRPr lang="zh-CN" altLang="en-US" sz="3200" b="1" dirty="0">
              <a:latin typeface="隶书" panose="02010509060101010101" pitchFamily="49" charset="-122"/>
              <a:ea typeface="隶书" panose="02010509060101010101" pitchFamily="49" charset="-122"/>
            </a:endParaRPr>
          </a:p>
        </p:txBody>
      </p:sp>
      <p:sp>
        <p:nvSpPr>
          <p:cNvPr id="8" name="文本框 7"/>
          <p:cNvSpPr txBox="1"/>
          <p:nvPr/>
        </p:nvSpPr>
        <p:spPr>
          <a:xfrm>
            <a:off x="4000500" y="4058285"/>
            <a:ext cx="1816100" cy="583565"/>
          </a:xfrm>
          <a:prstGeom prst="rect">
            <a:avLst/>
          </a:prstGeom>
          <a:noFill/>
        </p:spPr>
        <p:txBody>
          <a:bodyPr wrap="none" rtlCol="0">
            <a:spAutoFit/>
          </a:bodyPr>
          <a:lstStyle/>
          <a:p>
            <a:pPr algn="ctr"/>
            <a:r>
              <a:rPr lang="zh-CN" altLang="en-US" sz="3200" b="1" dirty="0">
                <a:solidFill>
                  <a:schemeClr val="accent6">
                    <a:lumMod val="75000"/>
                  </a:schemeClr>
                </a:solidFill>
                <a:latin typeface="隶书" panose="02010509060101010101" pitchFamily="49" charset="-122"/>
                <a:ea typeface="隶书" panose="02010509060101010101" pitchFamily="49" charset="-122"/>
                <a:sym typeface="+mn-ea"/>
              </a:rPr>
              <a:t>焚书坑儒</a:t>
            </a:r>
            <a:endParaRPr lang="zh-CN" altLang="en-US" sz="3200" b="1" dirty="0">
              <a:latin typeface="隶书" panose="02010509060101010101" pitchFamily="49" charset="-122"/>
              <a:ea typeface="隶书" panose="02010509060101010101" pitchFamily="49" charset="-122"/>
            </a:endParaRPr>
          </a:p>
        </p:txBody>
      </p:sp>
      <p:sp>
        <p:nvSpPr>
          <p:cNvPr id="9" name="文本框 8"/>
          <p:cNvSpPr txBox="1"/>
          <p:nvPr/>
        </p:nvSpPr>
        <p:spPr>
          <a:xfrm>
            <a:off x="3284220" y="5132705"/>
            <a:ext cx="3857625" cy="583565"/>
          </a:xfrm>
          <a:prstGeom prst="rect">
            <a:avLst/>
          </a:prstGeom>
          <a:noFill/>
        </p:spPr>
        <p:txBody>
          <a:bodyPr wrap="none" rtlCol="0">
            <a:spAutoFit/>
          </a:bodyPr>
          <a:lstStyle/>
          <a:p>
            <a:pPr algn="l"/>
            <a:r>
              <a:rPr lang="zh-CN" altLang="en-US" sz="3200" b="1" dirty="0">
                <a:solidFill>
                  <a:schemeClr val="accent6">
                    <a:lumMod val="75000"/>
                  </a:schemeClr>
                </a:solidFill>
                <a:latin typeface="隶书" panose="02010509060101010101" pitchFamily="49" charset="-122"/>
                <a:ea typeface="隶书" panose="02010509060101010101" pitchFamily="49" charset="-122"/>
                <a:sym typeface="+mn-ea"/>
              </a:rPr>
              <a:t>罢黜百家，独尊儒术</a:t>
            </a:r>
            <a:endParaRPr lang="en-US" altLang="zh-CN" sz="3200" b="1" dirty="0">
              <a:latin typeface="隶书" panose="02010509060101010101" pitchFamily="49" charset="-122"/>
              <a:ea typeface="隶书" panose="02010509060101010101" pitchFamily="49" charset="-122"/>
            </a:endParaRPr>
          </a:p>
        </p:txBody>
      </p:sp>
      <p:sp>
        <p:nvSpPr>
          <p:cNvPr id="10" name="文本框 9"/>
          <p:cNvSpPr txBox="1"/>
          <p:nvPr/>
        </p:nvSpPr>
        <p:spPr>
          <a:xfrm>
            <a:off x="1503680" y="5644515"/>
            <a:ext cx="999490" cy="583565"/>
          </a:xfrm>
          <a:prstGeom prst="rect">
            <a:avLst/>
          </a:prstGeom>
          <a:noFill/>
        </p:spPr>
        <p:txBody>
          <a:bodyPr wrap="none" rtlCol="0">
            <a:spAutoFit/>
          </a:bodyPr>
          <a:lstStyle/>
          <a:p>
            <a:pPr algn="ctr"/>
            <a:r>
              <a:rPr lang="zh-CN" altLang="en-US" sz="3200" b="1" dirty="0">
                <a:solidFill>
                  <a:schemeClr val="accent6">
                    <a:lumMod val="75000"/>
                  </a:schemeClr>
                </a:solidFill>
                <a:latin typeface="隶书" panose="02010509060101010101" pitchFamily="49" charset="-122"/>
                <a:ea typeface="隶书" panose="02010509060101010101" pitchFamily="49" charset="-122"/>
                <a:sym typeface="+mn-ea"/>
              </a:rPr>
              <a:t>儒家</a:t>
            </a:r>
            <a:endParaRPr lang="en-US" altLang="zh-CN" sz="3200" b="1" dirty="0">
              <a:latin typeface="隶书" panose="020105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randombar(horizontal)">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randombar(horizontal)">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randombar(horizontal)">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randombar(horizontal)">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randombar(horizontal)">
                                      <p:cBhvr>
                                        <p:cTn id="4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p:bldP spid="7" grpId="0"/>
      <p:bldP spid="8" grpId="0"/>
      <p:bldP spid="9" grpId="0"/>
      <p:bldP spid="10"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内容占位符 2"/>
          <p:cNvSpPr>
            <a:spLocks noGrp="1"/>
          </p:cNvSpPr>
          <p:nvPr>
            <p:ph idx="1"/>
          </p:nvPr>
        </p:nvSpPr>
        <p:spPr>
          <a:xfrm>
            <a:off x="179388" y="1341438"/>
            <a:ext cx="8435975" cy="4906962"/>
          </a:xfrm>
        </p:spPr>
        <p:txBody>
          <a:bodyPr vert="horz" wrap="square" lIns="91440" tIns="45720" rIns="91440" bIns="45720" anchor="t"/>
          <a:lstStyle/>
          <a:p>
            <a:r>
              <a:rPr lang="zh-CN" altLang="en-US" sz="2800" b="1" dirty="0">
                <a:latin typeface="黑体" panose="02010609060101010101" pitchFamily="49" charset="-122"/>
                <a:ea typeface="黑体" panose="02010609060101010101" pitchFamily="49" charset="-122"/>
              </a:rPr>
              <a:t>材料二 </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大清宣统五年正月初三</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自变乱以来，一切新党竞袭洋夷之皮毛，不但遵行外洋之政治，改阴历为阳历，即服色亦效洋式，而外洋各国蚕食鲸吞，日甚一日。来拜年者五十余人，皆系便衣便帽，无一顶戴之人，间有洋帽之人，较上年之情形迥然不同。</a:t>
            </a:r>
          </a:p>
          <a:p>
            <a:r>
              <a:rPr lang="en-US" altLang="zh-CN" sz="2800" b="1" dirty="0">
                <a:latin typeface="黑体" panose="02010609060101010101" pitchFamily="49" charset="-122"/>
                <a:ea typeface="黑体" panose="02010609060101010101" pitchFamily="49" charset="-122"/>
              </a:rPr>
              <a:t>     ——</a:t>
            </a:r>
            <a:r>
              <a:rPr lang="zh-CN" altLang="en-US" sz="2800" b="1" dirty="0">
                <a:latin typeface="黑体" panose="02010609060101010101" pitchFamily="49" charset="-122"/>
                <a:ea typeface="黑体" panose="02010609060101010101" pitchFamily="49" charset="-122"/>
              </a:rPr>
              <a:t>摘编自</a:t>
            </a:r>
            <a:r>
              <a:rPr lang="en-US" altLang="zh-CN" sz="2800" b="1" dirty="0">
                <a:latin typeface="黑体" panose="02010609060101010101" pitchFamily="49" charset="-122"/>
                <a:ea typeface="黑体" panose="02010609060101010101" pitchFamily="49" charset="-122"/>
              </a:rPr>
              <a:t>1913</a:t>
            </a:r>
            <a:r>
              <a:rPr lang="zh-CN" altLang="en-US" sz="2800" b="1" dirty="0">
                <a:latin typeface="黑体" panose="02010609060101010101" pitchFamily="49" charset="-122"/>
                <a:ea typeface="黑体" panose="02010609060101010101" pitchFamily="49" charset="-122"/>
              </a:rPr>
              <a:t>年一位乡村知识分子的日记</a:t>
            </a:r>
          </a:p>
          <a:p>
            <a:r>
              <a:rPr lang="en-US" altLang="zh-CN" sz="2800" dirty="0">
                <a:latin typeface="隶书" panose="02010509060101010101" pitchFamily="49" charset="-122"/>
                <a:ea typeface="隶书" panose="02010509060101010101" pitchFamily="49" charset="-122"/>
                <a:cs typeface="隶书" panose="02010509060101010101" pitchFamily="49" charset="-122"/>
              </a:rPr>
              <a:t>(2)</a:t>
            </a:r>
            <a:r>
              <a:rPr lang="zh-CN" altLang="en-US" sz="2800" dirty="0">
                <a:latin typeface="隶书" panose="02010509060101010101" pitchFamily="49" charset="-122"/>
                <a:ea typeface="隶书" panose="02010509060101010101" pitchFamily="49" charset="-122"/>
                <a:cs typeface="隶书" panose="02010509060101010101" pitchFamily="49" charset="-122"/>
              </a:rPr>
              <a:t>据材料二并结合所学知识指出，“变乱”是指哪一政治事件？对中国社会产生了怎样的积极影响？（</a:t>
            </a:r>
            <a:r>
              <a:rPr lang="en-US" altLang="zh-CN" sz="2800" dirty="0">
                <a:latin typeface="隶书" panose="02010509060101010101" pitchFamily="49" charset="-122"/>
                <a:ea typeface="隶书" panose="02010509060101010101" pitchFamily="49" charset="-122"/>
                <a:cs typeface="隶书" panose="02010509060101010101" pitchFamily="49" charset="-122"/>
              </a:rPr>
              <a:t>3</a:t>
            </a:r>
            <a:r>
              <a:rPr lang="zh-CN" altLang="en-US" sz="2800" dirty="0">
                <a:latin typeface="隶书" panose="02010509060101010101" pitchFamily="49" charset="-122"/>
                <a:ea typeface="隶书" panose="02010509060101010101" pitchFamily="49" charset="-122"/>
                <a:cs typeface="隶书" panose="02010509060101010101" pitchFamily="49" charset="-122"/>
              </a:rPr>
              <a:t>分）</a:t>
            </a:r>
          </a:p>
          <a:p>
            <a:endParaRPr lang="zh-CN" altLang="en-US" sz="2800" b="1" dirty="0">
              <a:latin typeface="隶书" panose="02010509060101010101" pitchFamily="49" charset="-122"/>
              <a:ea typeface="隶书" panose="02010509060101010101" pitchFamily="49" charset="-122"/>
              <a:cs typeface="隶书" panose="02010509060101010101" pitchFamily="49"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23528" y="1556792"/>
            <a:ext cx="8496944" cy="2862322"/>
          </a:xfrm>
          <a:prstGeom prst="rect">
            <a:avLst/>
          </a:prstGeom>
          <a:noFill/>
        </p:spPr>
        <p:txBody>
          <a:bodyPr>
            <a:sp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答案</a:t>
            </a: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a:t>
            </a:r>
            <a:r>
              <a:rPr kumimoji="0" lang="en-US" altLang="zh-CN"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2</a:t>
            </a: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）事件：辛亥革命</a:t>
            </a:r>
            <a:endParaRPr kumimoji="0" lang="en-US" altLang="zh-CN"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影响：推翻了封建帝制，建立了资产阶级共和国；促进了资本主义经济发展；使民主共和观念深入人心；推进社会风俗的文明化。</a:t>
            </a:r>
            <a:endPar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endParaRPr>
          </a:p>
        </p:txBody>
      </p:sp>
      <p:sp>
        <p:nvSpPr>
          <p:cNvPr id="881670" name="Text Box 6">
            <a:hlinkClick r:id="rId3" action="ppaction://hlinksldjump"/>
          </p:cNvPr>
          <p:cNvSpPr txBox="1"/>
          <p:nvPr/>
        </p:nvSpPr>
        <p:spPr>
          <a:xfrm>
            <a:off x="2837180" y="258445"/>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3" presetClass="entr" presetSubtype="10" fill="hold" grpId="0" nodeType="afterEffect">
                                  <p:stCondLst>
                                    <p:cond delay="0"/>
                                  </p:stCondLst>
                                  <p:childTnLst>
                                    <p:set>
                                      <p:cBhvr>
                                        <p:cTn id="11" dur="1" fill="hold">
                                          <p:stCondLst>
                                            <p:cond delay="0"/>
                                          </p:stCondLst>
                                        </p:cTn>
                                        <p:tgtEl>
                                          <p:spTgt spid="881670"/>
                                        </p:tgtEl>
                                        <p:attrNameLst>
                                          <p:attrName>style.visibility</p:attrName>
                                        </p:attrNameLst>
                                      </p:cBhvr>
                                      <p:to>
                                        <p:strVal val="visible"/>
                                      </p:to>
                                    </p:set>
                                    <p:animEffect transition="in" filter="blinds(horizontal)">
                                      <p:cBhvr>
                                        <p:cTn id="12" dur="500"/>
                                        <p:tgtEl>
                                          <p:spTgt spid="8816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1670"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内容占位符 2"/>
          <p:cNvSpPr>
            <a:spLocks noGrp="1"/>
          </p:cNvSpPr>
          <p:nvPr>
            <p:ph idx="1"/>
          </p:nvPr>
        </p:nvSpPr>
        <p:spPr>
          <a:xfrm>
            <a:off x="179388" y="1341438"/>
            <a:ext cx="8435975" cy="4906962"/>
          </a:xfrm>
        </p:spPr>
        <p:txBody>
          <a:bodyPr vert="horz" wrap="square" lIns="91440" tIns="45720" rIns="91440" bIns="45720" anchor="t"/>
          <a:lstStyle/>
          <a:p>
            <a:r>
              <a:rPr lang="zh-CN" altLang="en-US" b="1" dirty="0">
                <a:latin typeface="黑体" panose="02010609060101010101" pitchFamily="49" charset="-122"/>
                <a:ea typeface="黑体" panose="02010609060101010101" pitchFamily="49" charset="-122"/>
              </a:rPr>
              <a:t> </a:t>
            </a:r>
            <a:r>
              <a:rPr lang="zh-CN" altLang="en-US" sz="2800" b="1" dirty="0">
                <a:latin typeface="黑体" panose="02010609060101010101" pitchFamily="49" charset="-122"/>
                <a:ea typeface="黑体" panose="02010609060101010101" pitchFamily="49" charset="-122"/>
              </a:rPr>
              <a:t>材料三：</a:t>
            </a:r>
            <a:r>
              <a:rPr lang="zh-CN" altLang="en-US" sz="2800" dirty="0">
                <a:ea typeface="宋体" panose="02010600030101010101" pitchFamily="2" charset="-122"/>
              </a:rPr>
              <a:t> </a:t>
            </a:r>
            <a:r>
              <a:rPr lang="zh-CN" altLang="en-US" sz="2800" b="1" dirty="0">
                <a:latin typeface="黑体" panose="02010609060101010101" pitchFamily="49" charset="-122"/>
                <a:ea typeface="黑体" panose="02010609060101010101" pitchFamily="49" charset="-122"/>
              </a:rPr>
              <a:t>近代中国翻译日本书籍表</a:t>
            </a:r>
            <a:endParaRPr lang="en-US" altLang="zh-CN" sz="2800" b="1" dirty="0">
              <a:latin typeface="黑体" panose="02010609060101010101" pitchFamily="49" charset="-122"/>
              <a:ea typeface="黑体" panose="02010609060101010101" pitchFamily="49" charset="-122"/>
            </a:endParaRPr>
          </a:p>
          <a:p>
            <a:endParaRPr lang="zh-CN" altLang="en-US" sz="2800" b="1" dirty="0">
              <a:latin typeface="黑体" panose="02010609060101010101" pitchFamily="49" charset="-122"/>
              <a:ea typeface="黑体" panose="02010609060101010101" pitchFamily="49" charset="-122"/>
            </a:endParaRPr>
          </a:p>
        </p:txBody>
      </p:sp>
      <p:graphicFrame>
        <p:nvGraphicFramePr>
          <p:cNvPr id="5" name="表格 4"/>
          <p:cNvGraphicFramePr>
            <a:graphicFrameLocks noGrp="1"/>
          </p:cNvGraphicFramePr>
          <p:nvPr/>
        </p:nvGraphicFramePr>
        <p:xfrm>
          <a:off x="323850" y="2060575"/>
          <a:ext cx="8352927" cy="4145280"/>
        </p:xfrm>
        <a:graphic>
          <a:graphicData uri="http://schemas.openxmlformats.org/drawingml/2006/table">
            <a:tbl>
              <a:tblPr firstRow="1" bandRow="1">
                <a:tableStyleId>{5C22544A-7EE6-4342-B048-85BDC9FD1C3A}</a:tableStyleId>
              </a:tblPr>
              <a:tblGrid>
                <a:gridCol w="2784309">
                  <a:extLst>
                    <a:ext uri="{9D8B030D-6E8A-4147-A177-3AD203B41FA5}">
                      <a16:colId xmlns:a16="http://schemas.microsoft.com/office/drawing/2014/main" val="20000"/>
                    </a:ext>
                  </a:extLst>
                </a:gridCol>
                <a:gridCol w="2784309">
                  <a:extLst>
                    <a:ext uri="{9D8B030D-6E8A-4147-A177-3AD203B41FA5}">
                      <a16:colId xmlns:a16="http://schemas.microsoft.com/office/drawing/2014/main" val="20001"/>
                    </a:ext>
                  </a:extLst>
                </a:gridCol>
                <a:gridCol w="2784309">
                  <a:extLst>
                    <a:ext uri="{9D8B030D-6E8A-4147-A177-3AD203B41FA5}">
                      <a16:colId xmlns:a16="http://schemas.microsoft.com/office/drawing/2014/main" val="20002"/>
                    </a:ext>
                  </a:extLst>
                </a:gridCol>
              </a:tblGrid>
              <a:tr h="370840">
                <a:tc>
                  <a:txBody>
                    <a:bodyPr/>
                    <a:lstStyle/>
                    <a:p>
                      <a:endParaRPr lang="zh-CN" altLang="en-US" sz="2800" b="1" dirty="0">
                        <a:latin typeface="黑体" panose="02010609060101010101" pitchFamily="49" charset="-122"/>
                        <a:ea typeface="黑体" panose="02010609060101010101" pitchFamily="49" charset="-122"/>
                      </a:endParaRPr>
                    </a:p>
                  </a:txBody>
                  <a:tcPr/>
                </a:tc>
                <a:tc>
                  <a:txBody>
                    <a:bodyPr/>
                    <a:lstStyle/>
                    <a:p>
                      <a:r>
                        <a:rPr lang="en-US" altLang="zh-CN" sz="2800" b="1" dirty="0">
                          <a:latin typeface="黑体" panose="02010609060101010101" pitchFamily="49" charset="-122"/>
                          <a:ea typeface="黑体" panose="02010609060101010101" pitchFamily="49" charset="-122"/>
                        </a:rPr>
                        <a:t>1895</a:t>
                      </a:r>
                      <a:r>
                        <a:rPr lang="zh-CN" altLang="en-US" sz="2800" b="1" dirty="0">
                          <a:latin typeface="黑体" panose="02010609060101010101" pitchFamily="49" charset="-122"/>
                          <a:ea typeface="黑体" panose="02010609060101010101" pitchFamily="49" charset="-122"/>
                        </a:rPr>
                        <a:t>年前</a:t>
                      </a:r>
                    </a:p>
                  </a:txBody>
                  <a:tcPr/>
                </a:tc>
                <a:tc>
                  <a:txBody>
                    <a:bodyPr/>
                    <a:lstStyle/>
                    <a:p>
                      <a:r>
                        <a:rPr lang="en-US" altLang="zh-CN" sz="2800" b="1" dirty="0">
                          <a:latin typeface="黑体" panose="02010609060101010101" pitchFamily="49" charset="-122"/>
                          <a:ea typeface="黑体" panose="02010609060101010101" pitchFamily="49" charset="-122"/>
                        </a:rPr>
                        <a:t>1896——1911</a:t>
                      </a:r>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0"/>
                  </a:ext>
                </a:extLst>
              </a:tr>
              <a:tr h="370840">
                <a:tc>
                  <a:txBody>
                    <a:bodyPr/>
                    <a:lstStyle/>
                    <a:p>
                      <a:r>
                        <a:rPr lang="zh-CN" altLang="en-US" sz="2800" b="1" dirty="0">
                          <a:latin typeface="黑体" panose="02010609060101010101" pitchFamily="49" charset="-122"/>
                          <a:ea typeface="黑体" panose="02010609060101010101" pitchFamily="49" charset="-122"/>
                        </a:rPr>
                        <a:t>哲学、宗教</a:t>
                      </a:r>
                    </a:p>
                  </a:txBody>
                  <a:tcPr/>
                </a:tc>
                <a:tc>
                  <a:txBody>
                    <a:bodyPr/>
                    <a:lstStyle/>
                    <a:p>
                      <a:r>
                        <a:rPr lang="en-US" altLang="zh-CN" sz="2800" b="1" dirty="0">
                          <a:latin typeface="黑体" panose="02010609060101010101" pitchFamily="49" charset="-122"/>
                          <a:ea typeface="黑体" panose="02010609060101010101" pitchFamily="49" charset="-122"/>
                        </a:rPr>
                        <a:t>1</a:t>
                      </a:r>
                      <a:endParaRPr lang="zh-CN" altLang="en-US" sz="2800" b="1" dirty="0">
                        <a:latin typeface="黑体" panose="02010609060101010101" pitchFamily="49" charset="-122"/>
                        <a:ea typeface="黑体" panose="02010609060101010101" pitchFamily="49" charset="-122"/>
                      </a:endParaRPr>
                    </a:p>
                  </a:txBody>
                  <a:tcPr/>
                </a:tc>
                <a:tc>
                  <a:txBody>
                    <a:bodyPr/>
                    <a:lstStyle/>
                    <a:p>
                      <a:r>
                        <a:rPr lang="en-US" altLang="zh-CN" sz="2800" b="1" dirty="0">
                          <a:latin typeface="黑体" panose="02010609060101010101" pitchFamily="49" charset="-122"/>
                          <a:ea typeface="黑体" panose="02010609060101010101" pitchFamily="49" charset="-122"/>
                        </a:rPr>
                        <a:t>38</a:t>
                      </a:r>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1"/>
                  </a:ext>
                </a:extLst>
              </a:tr>
              <a:tr h="370840">
                <a:tc>
                  <a:txBody>
                    <a:bodyPr/>
                    <a:lstStyle/>
                    <a:p>
                      <a:r>
                        <a:rPr lang="zh-CN" altLang="en-US" sz="2800" b="1" dirty="0">
                          <a:latin typeface="黑体" panose="02010609060101010101" pitchFamily="49" charset="-122"/>
                          <a:ea typeface="黑体" panose="02010609060101010101" pitchFamily="49" charset="-122"/>
                        </a:rPr>
                        <a:t>自然、应用科学</a:t>
                      </a:r>
                    </a:p>
                  </a:txBody>
                  <a:tcPr/>
                </a:tc>
                <a:tc>
                  <a:txBody>
                    <a:bodyPr/>
                    <a:lstStyle/>
                    <a:p>
                      <a:r>
                        <a:rPr lang="en-US" altLang="zh-CN" sz="2800" b="1" dirty="0">
                          <a:latin typeface="黑体" panose="02010609060101010101" pitchFamily="49" charset="-122"/>
                          <a:ea typeface="黑体" panose="02010609060101010101" pitchFamily="49" charset="-122"/>
                        </a:rPr>
                        <a:t>4</a:t>
                      </a:r>
                      <a:endParaRPr lang="zh-CN" altLang="en-US" sz="2800" b="1" dirty="0">
                        <a:latin typeface="黑体" panose="02010609060101010101" pitchFamily="49" charset="-122"/>
                        <a:ea typeface="黑体" panose="02010609060101010101" pitchFamily="49" charset="-122"/>
                      </a:endParaRPr>
                    </a:p>
                  </a:txBody>
                  <a:tcPr/>
                </a:tc>
                <a:tc>
                  <a:txBody>
                    <a:bodyPr/>
                    <a:lstStyle/>
                    <a:p>
                      <a:r>
                        <a:rPr lang="en-US" altLang="zh-CN" sz="2800" b="1" dirty="0">
                          <a:latin typeface="黑体" panose="02010609060101010101" pitchFamily="49" charset="-122"/>
                          <a:ea typeface="黑体" panose="02010609060101010101" pitchFamily="49" charset="-122"/>
                        </a:rPr>
                        <a:t>172</a:t>
                      </a:r>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2"/>
                  </a:ext>
                </a:extLst>
              </a:tr>
              <a:tr h="370840">
                <a:tc>
                  <a:txBody>
                    <a:bodyPr/>
                    <a:lstStyle/>
                    <a:p>
                      <a:r>
                        <a:rPr lang="zh-CN" altLang="en-US" sz="2800" b="1" dirty="0">
                          <a:latin typeface="黑体" panose="02010609060101010101" pitchFamily="49" charset="-122"/>
                          <a:ea typeface="黑体" panose="02010609060101010101" pitchFamily="49" charset="-122"/>
                        </a:rPr>
                        <a:t>社会科学</a:t>
                      </a:r>
                    </a:p>
                  </a:txBody>
                  <a:tcPr/>
                </a:tc>
                <a:tc>
                  <a:txBody>
                    <a:bodyPr/>
                    <a:lstStyle/>
                    <a:p>
                      <a:r>
                        <a:rPr lang="en-US" altLang="zh-CN" sz="2800" b="1" dirty="0">
                          <a:latin typeface="黑体" panose="02010609060101010101" pitchFamily="49" charset="-122"/>
                          <a:ea typeface="黑体" panose="02010609060101010101" pitchFamily="49" charset="-122"/>
                        </a:rPr>
                        <a:t>1</a:t>
                      </a:r>
                      <a:endParaRPr lang="zh-CN" altLang="en-US" sz="2800" b="1" dirty="0">
                        <a:latin typeface="黑体" panose="02010609060101010101" pitchFamily="49" charset="-122"/>
                        <a:ea typeface="黑体" panose="02010609060101010101" pitchFamily="49" charset="-122"/>
                      </a:endParaRPr>
                    </a:p>
                  </a:txBody>
                  <a:tcPr/>
                </a:tc>
                <a:tc>
                  <a:txBody>
                    <a:bodyPr/>
                    <a:lstStyle/>
                    <a:p>
                      <a:r>
                        <a:rPr lang="en-US" altLang="zh-CN" sz="2800" b="1" dirty="0">
                          <a:latin typeface="黑体" panose="02010609060101010101" pitchFamily="49" charset="-122"/>
                          <a:ea typeface="黑体" panose="02010609060101010101" pitchFamily="49" charset="-122"/>
                        </a:rPr>
                        <a:t>366</a:t>
                      </a:r>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3"/>
                  </a:ext>
                </a:extLst>
              </a:tr>
              <a:tr h="370840">
                <a:tc>
                  <a:txBody>
                    <a:bodyPr/>
                    <a:lstStyle/>
                    <a:p>
                      <a:r>
                        <a:rPr lang="zh-CN" altLang="en-US" sz="2800" b="1" dirty="0">
                          <a:latin typeface="黑体" panose="02010609060101010101" pitchFamily="49" charset="-122"/>
                          <a:ea typeface="黑体" panose="02010609060101010101" pitchFamily="49" charset="-122"/>
                        </a:rPr>
                        <a:t>历史、地理</a:t>
                      </a:r>
                    </a:p>
                  </a:txBody>
                  <a:tcPr/>
                </a:tc>
                <a:tc>
                  <a:txBody>
                    <a:bodyPr/>
                    <a:lstStyle/>
                    <a:p>
                      <a:r>
                        <a:rPr lang="en-US" altLang="zh-CN" sz="2800" b="1" dirty="0">
                          <a:latin typeface="黑体" panose="02010609060101010101" pitchFamily="49" charset="-122"/>
                          <a:ea typeface="黑体" panose="02010609060101010101" pitchFamily="49" charset="-122"/>
                        </a:rPr>
                        <a:t>2</a:t>
                      </a:r>
                      <a:endParaRPr lang="zh-CN" altLang="en-US" sz="2800" b="1" dirty="0">
                        <a:latin typeface="黑体" panose="02010609060101010101" pitchFamily="49" charset="-122"/>
                        <a:ea typeface="黑体" panose="02010609060101010101" pitchFamily="49" charset="-122"/>
                      </a:endParaRPr>
                    </a:p>
                  </a:txBody>
                  <a:tcPr/>
                </a:tc>
                <a:tc>
                  <a:txBody>
                    <a:bodyPr/>
                    <a:lstStyle/>
                    <a:p>
                      <a:r>
                        <a:rPr lang="en-US" altLang="zh-CN" sz="2800" b="1" dirty="0">
                          <a:latin typeface="黑体" panose="02010609060101010101" pitchFamily="49" charset="-122"/>
                          <a:ea typeface="黑体" panose="02010609060101010101" pitchFamily="49" charset="-122"/>
                        </a:rPr>
                        <a:t>238</a:t>
                      </a:r>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4"/>
                  </a:ext>
                </a:extLst>
              </a:tr>
              <a:tr h="370840">
                <a:tc>
                  <a:txBody>
                    <a:bodyPr/>
                    <a:lstStyle/>
                    <a:p>
                      <a:r>
                        <a:rPr lang="zh-CN" altLang="en-US" sz="2800" b="1" dirty="0">
                          <a:latin typeface="黑体" panose="02010609060101010101" pitchFamily="49" charset="-122"/>
                          <a:ea typeface="黑体" panose="02010609060101010101" pitchFamily="49" charset="-122"/>
                        </a:rPr>
                        <a:t>文学艺术</a:t>
                      </a:r>
                    </a:p>
                  </a:txBody>
                  <a:tcPr/>
                </a:tc>
                <a:tc>
                  <a:txBody>
                    <a:bodyPr/>
                    <a:lstStyle/>
                    <a:p>
                      <a:r>
                        <a:rPr lang="en-US" altLang="zh-CN" sz="2800" b="1" dirty="0">
                          <a:latin typeface="黑体" panose="02010609060101010101" pitchFamily="49" charset="-122"/>
                          <a:ea typeface="黑体" panose="02010609060101010101" pitchFamily="49" charset="-122"/>
                        </a:rPr>
                        <a:t>3</a:t>
                      </a:r>
                      <a:endParaRPr lang="zh-CN" altLang="en-US" sz="2800" b="1" dirty="0">
                        <a:latin typeface="黑体" panose="02010609060101010101" pitchFamily="49" charset="-122"/>
                        <a:ea typeface="黑体" panose="02010609060101010101" pitchFamily="49" charset="-122"/>
                      </a:endParaRPr>
                    </a:p>
                  </a:txBody>
                  <a:tcPr/>
                </a:tc>
                <a:tc>
                  <a:txBody>
                    <a:bodyPr/>
                    <a:lstStyle/>
                    <a:p>
                      <a:r>
                        <a:rPr lang="en-US" altLang="zh-CN" sz="2800" b="1" dirty="0">
                          <a:latin typeface="黑体" panose="02010609060101010101" pitchFamily="49" charset="-122"/>
                          <a:ea typeface="黑体" panose="02010609060101010101" pitchFamily="49" charset="-122"/>
                        </a:rPr>
                        <a:t>136</a:t>
                      </a:r>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5"/>
                  </a:ext>
                </a:extLst>
              </a:tr>
              <a:tr h="370840">
                <a:tc>
                  <a:txBody>
                    <a:bodyPr/>
                    <a:lstStyle/>
                    <a:p>
                      <a:r>
                        <a:rPr lang="zh-CN" altLang="en-US" sz="2800" b="1" dirty="0">
                          <a:latin typeface="黑体" panose="02010609060101010101" pitchFamily="49" charset="-122"/>
                          <a:ea typeface="黑体" panose="02010609060101010101" pitchFamily="49" charset="-122"/>
                        </a:rPr>
                        <a:t>合计</a:t>
                      </a:r>
                    </a:p>
                  </a:txBody>
                  <a:tcPr/>
                </a:tc>
                <a:tc>
                  <a:txBody>
                    <a:bodyPr/>
                    <a:lstStyle/>
                    <a:p>
                      <a:r>
                        <a:rPr lang="en-US" altLang="zh-CN" sz="2800" b="1" dirty="0">
                          <a:latin typeface="黑体" panose="02010609060101010101" pitchFamily="49" charset="-122"/>
                          <a:ea typeface="黑体" panose="02010609060101010101" pitchFamily="49" charset="-122"/>
                        </a:rPr>
                        <a:t>12</a:t>
                      </a:r>
                      <a:endParaRPr lang="zh-CN" altLang="en-US" sz="2800" b="1" dirty="0">
                        <a:latin typeface="黑体" panose="02010609060101010101" pitchFamily="49" charset="-122"/>
                        <a:ea typeface="黑体" panose="02010609060101010101" pitchFamily="49" charset="-122"/>
                      </a:endParaRPr>
                    </a:p>
                  </a:txBody>
                  <a:tcPr/>
                </a:tc>
                <a:tc>
                  <a:txBody>
                    <a:bodyPr/>
                    <a:lstStyle/>
                    <a:p>
                      <a:r>
                        <a:rPr lang="en-US" altLang="zh-CN" sz="2800" b="1" dirty="0">
                          <a:latin typeface="黑体" panose="02010609060101010101" pitchFamily="49" charset="-122"/>
                          <a:ea typeface="黑体" panose="02010609060101010101" pitchFamily="49" charset="-122"/>
                        </a:rPr>
                        <a:t>958</a:t>
                      </a:r>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6"/>
                  </a:ext>
                </a:extLst>
              </a:tr>
              <a:tr h="370840">
                <a:tc>
                  <a:txBody>
                    <a:bodyPr/>
                    <a:lstStyle/>
                    <a:p>
                      <a:r>
                        <a:rPr lang="zh-CN" altLang="en-US" sz="2800" b="1" dirty="0">
                          <a:latin typeface="黑体" panose="02010609060101010101" pitchFamily="49" charset="-122"/>
                          <a:ea typeface="黑体" panose="02010609060101010101" pitchFamily="49" charset="-122"/>
                        </a:rPr>
                        <a:t>年平均数</a:t>
                      </a:r>
                    </a:p>
                  </a:txBody>
                  <a:tcPr/>
                </a:tc>
                <a:tc>
                  <a:txBody>
                    <a:bodyPr/>
                    <a:lstStyle/>
                    <a:p>
                      <a:r>
                        <a:rPr lang="en-US" altLang="zh-CN" sz="2800" b="1" dirty="0">
                          <a:latin typeface="黑体" panose="02010609060101010101" pitchFamily="49" charset="-122"/>
                          <a:ea typeface="黑体" panose="02010609060101010101" pitchFamily="49" charset="-122"/>
                        </a:rPr>
                        <a:t>2.4</a:t>
                      </a:r>
                      <a:endParaRPr lang="zh-CN" altLang="en-US" sz="2800" b="1" dirty="0">
                        <a:latin typeface="黑体" panose="02010609060101010101" pitchFamily="49" charset="-122"/>
                        <a:ea typeface="黑体" panose="02010609060101010101" pitchFamily="49" charset="-122"/>
                      </a:endParaRPr>
                    </a:p>
                  </a:txBody>
                  <a:tcPr/>
                </a:tc>
                <a:tc>
                  <a:txBody>
                    <a:bodyPr/>
                    <a:lstStyle/>
                    <a:p>
                      <a:r>
                        <a:rPr lang="en-US" altLang="zh-CN" sz="2800" b="1" dirty="0">
                          <a:latin typeface="黑体" panose="02010609060101010101" pitchFamily="49" charset="-122"/>
                          <a:ea typeface="黑体" panose="02010609060101010101" pitchFamily="49" charset="-122"/>
                        </a:rPr>
                        <a:t>63.86</a:t>
                      </a:r>
                      <a:endParaRPr lang="zh-CN" altLang="en-US" sz="2800" b="1"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10007"/>
                  </a:ext>
                </a:extLst>
              </a:tr>
            </a:tbl>
          </a:graphicData>
        </a:graphic>
      </p:graphicFrame>
      <p:sp>
        <p:nvSpPr>
          <p:cNvPr id="881670" name="Text Box 6">
            <a:hlinkClick r:id="rId3" action="ppaction://hlinksldjump"/>
          </p:cNvPr>
          <p:cNvSpPr txBox="1"/>
          <p:nvPr/>
        </p:nvSpPr>
        <p:spPr>
          <a:xfrm>
            <a:off x="3129915" y="28702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881670"/>
                                        </p:tgtEl>
                                        <p:attrNameLst>
                                          <p:attrName>style.visibility</p:attrName>
                                        </p:attrNameLst>
                                      </p:cBhvr>
                                      <p:to>
                                        <p:strVal val="visible"/>
                                      </p:to>
                                    </p:set>
                                    <p:animEffect transition="in" filter="blinds(horizontal)">
                                      <p:cBhvr>
                                        <p:cTn id="7" dur="500"/>
                                        <p:tgtEl>
                                          <p:spTgt spid="8816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167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内容占位符 2"/>
          <p:cNvSpPr>
            <a:spLocks noGrp="1"/>
          </p:cNvSpPr>
          <p:nvPr>
            <p:ph idx="1"/>
          </p:nvPr>
        </p:nvSpPr>
        <p:spPr>
          <a:xfrm>
            <a:off x="179388" y="1341438"/>
            <a:ext cx="8435975" cy="4906962"/>
          </a:xfrm>
        </p:spPr>
        <p:txBody>
          <a:bodyPr vert="horz" wrap="square" lIns="91440" tIns="45720" rIns="91440" bIns="45720" anchor="t"/>
          <a:lstStyle/>
          <a:p>
            <a:r>
              <a:rPr lang="en-US" altLang="zh-CN" sz="2800" dirty="0">
                <a:latin typeface="宋体" panose="02010600030101010101" pitchFamily="2" charset="-122"/>
                <a:ea typeface="宋体" panose="02010600030101010101" pitchFamily="2" charset="-122"/>
              </a:rPr>
              <a:t>(</a:t>
            </a:r>
            <a:r>
              <a:rPr lang="en-US" altLang="zh-CN" sz="2800" dirty="0">
                <a:latin typeface="隶书" panose="02010509060101010101" pitchFamily="49" charset="-122"/>
                <a:ea typeface="隶书" panose="02010509060101010101" pitchFamily="49" charset="-122"/>
                <a:cs typeface="隶书" panose="02010509060101010101" pitchFamily="49" charset="-122"/>
              </a:rPr>
              <a:t>3)</a:t>
            </a:r>
            <a:r>
              <a:rPr lang="zh-CN" altLang="en-US" sz="2800" dirty="0">
                <a:latin typeface="隶书" panose="02010509060101010101" pitchFamily="49" charset="-122"/>
                <a:ea typeface="隶书" panose="02010509060101010101" pitchFamily="49" charset="-122"/>
                <a:cs typeface="隶书" panose="02010509060101010101" pitchFamily="49" charset="-122"/>
              </a:rPr>
              <a:t>据材料三并结合所学知识指出，指出甲午战争后中国翻译日本书籍出现的新变化及出现这一变化的时代背景。（</a:t>
            </a:r>
            <a:r>
              <a:rPr lang="en-US" altLang="zh-CN" sz="2800" dirty="0">
                <a:latin typeface="隶书" panose="02010509060101010101" pitchFamily="49" charset="-122"/>
                <a:ea typeface="隶书" panose="02010509060101010101" pitchFamily="49" charset="-122"/>
                <a:cs typeface="隶书" panose="02010509060101010101" pitchFamily="49" charset="-122"/>
              </a:rPr>
              <a:t>4</a:t>
            </a:r>
            <a:r>
              <a:rPr lang="zh-CN" altLang="en-US" sz="2800" dirty="0">
                <a:latin typeface="隶书" panose="02010509060101010101" pitchFamily="49" charset="-122"/>
                <a:ea typeface="隶书" panose="02010509060101010101" pitchFamily="49" charset="-122"/>
                <a:cs typeface="隶书" panose="02010509060101010101" pitchFamily="49" charset="-122"/>
              </a:rPr>
              <a:t>分）</a:t>
            </a:r>
            <a:endParaRPr lang="zh-CN" altLang="en-US" sz="2800" dirty="0">
              <a:latin typeface="宋体" panose="02010600030101010101" pitchFamily="2" charset="-122"/>
              <a:ea typeface="宋体" panose="02010600030101010101" pitchFamily="2" charset="-122"/>
            </a:endParaRPr>
          </a:p>
          <a:p>
            <a:endParaRPr lang="zh-CN" altLang="en-US" sz="2800" b="1" dirty="0">
              <a:latin typeface="黑体" panose="02010609060101010101" pitchFamily="49" charset="-122"/>
              <a:ea typeface="黑体" panose="02010609060101010101" pitchFamily="49" charset="-122"/>
            </a:endParaRPr>
          </a:p>
        </p:txBody>
      </p:sp>
      <p:sp>
        <p:nvSpPr>
          <p:cNvPr id="881670" name="Text Box 6">
            <a:hlinkClick r:id="rId3" action="ppaction://hlinksldjump"/>
          </p:cNvPr>
          <p:cNvSpPr txBox="1"/>
          <p:nvPr/>
        </p:nvSpPr>
        <p:spPr>
          <a:xfrm>
            <a:off x="2968625" y="247015"/>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
        <p:nvSpPr>
          <p:cNvPr id="4" name="矩形 3"/>
          <p:cNvSpPr/>
          <p:nvPr/>
        </p:nvSpPr>
        <p:spPr>
          <a:xfrm>
            <a:off x="323528" y="2996952"/>
            <a:ext cx="8496944" cy="2308324"/>
          </a:xfrm>
          <a:prstGeom prst="rect">
            <a:avLst/>
          </a:prstGeom>
          <a:noFill/>
        </p:spPr>
        <p:txBody>
          <a:bodyPr>
            <a:sp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答案</a:t>
            </a: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a:t>
            </a:r>
            <a:r>
              <a:rPr kumimoji="0" lang="en-US" altLang="zh-CN"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3</a:t>
            </a: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）新变化：翻译日本书籍的数量大大增加；翻译日本书籍以社会科学类为多。时代背景：甲午战争的失败；维新变法运动的兴起；辛亥革命的兴起</a:t>
            </a:r>
            <a:endPar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881670"/>
                                        </p:tgtEl>
                                        <p:attrNameLst>
                                          <p:attrName>style.visibility</p:attrName>
                                        </p:attrNameLst>
                                      </p:cBhvr>
                                      <p:to>
                                        <p:strVal val="visible"/>
                                      </p:to>
                                    </p:set>
                                    <p:animEffect transition="in" filter="blinds(horizontal)">
                                      <p:cBhvr>
                                        <p:cTn id="7" dur="500"/>
                                        <p:tgtEl>
                                          <p:spTgt spid="88167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167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内容占位符 2"/>
          <p:cNvSpPr>
            <a:spLocks noGrp="1"/>
          </p:cNvSpPr>
          <p:nvPr>
            <p:ph idx="1"/>
          </p:nvPr>
        </p:nvSpPr>
        <p:spPr>
          <a:xfrm>
            <a:off x="179388" y="1341438"/>
            <a:ext cx="8435975" cy="4906962"/>
          </a:xfrm>
        </p:spPr>
        <p:txBody>
          <a:bodyPr vert="horz" wrap="square" lIns="91440" tIns="45720" rIns="91440" bIns="45720" anchor="t"/>
          <a:lstStyle/>
          <a:p>
            <a:r>
              <a:rPr lang="zh-CN" altLang="en-US" sz="2800" b="1" dirty="0">
                <a:latin typeface="黑体" panose="02010609060101010101" pitchFamily="49" charset="-122"/>
                <a:ea typeface="黑体" panose="02010609060101010101" pitchFamily="49" charset="-122"/>
              </a:rPr>
              <a:t>材料四：我们说的做的究竟能不能解决问题，问题解决得是不是正确，关键在于 我们是否能够理论联系实际，是否善于总结经验，针对客观现实，采取实事求是 的态度，一切从实际出发。我们只有这样做了，才有可能正确地或者比较正确地 解决问题，而这样地解决问题，究竟是否正确或者完全正确，还需要今后的实践 来检验。 </a:t>
            </a:r>
            <a:endParaRPr lang="en-US" altLang="zh-CN" sz="2800" b="1" dirty="0">
              <a:latin typeface="黑体" panose="02010609060101010101" pitchFamily="49" charset="-122"/>
              <a:ea typeface="黑体" panose="02010609060101010101" pitchFamily="49" charset="-122"/>
            </a:endParaRPr>
          </a:p>
          <a:p>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摘编自邓小平 </a:t>
            </a:r>
            <a:r>
              <a:rPr lang="en-US" altLang="zh-CN" sz="2800" b="1" dirty="0">
                <a:latin typeface="黑体" panose="02010609060101010101" pitchFamily="49" charset="-122"/>
                <a:ea typeface="黑体" panose="02010609060101010101" pitchFamily="49" charset="-122"/>
              </a:rPr>
              <a:t>1978 </a:t>
            </a:r>
            <a:r>
              <a:rPr lang="zh-CN" altLang="en-US" sz="2800" b="1" dirty="0">
                <a:latin typeface="黑体" panose="02010609060101010101" pitchFamily="49" charset="-122"/>
                <a:ea typeface="黑体" panose="02010609060101010101" pitchFamily="49" charset="-122"/>
              </a:rPr>
              <a:t>年 </a:t>
            </a:r>
            <a:r>
              <a:rPr lang="en-US" altLang="zh-CN" sz="2800" b="1" dirty="0">
                <a:latin typeface="黑体" panose="02010609060101010101" pitchFamily="49" charset="-122"/>
                <a:ea typeface="黑体" panose="02010609060101010101" pitchFamily="49" charset="-122"/>
              </a:rPr>
              <a:t>6 </a:t>
            </a:r>
            <a:r>
              <a:rPr lang="zh-CN" altLang="en-US" sz="2800" b="1" dirty="0">
                <a:latin typeface="黑体" panose="02010609060101010101" pitchFamily="49" charset="-122"/>
                <a:ea typeface="黑体" panose="02010609060101010101" pitchFamily="49" charset="-122"/>
              </a:rPr>
              <a:t>月 </a:t>
            </a:r>
            <a:r>
              <a:rPr lang="en-US" altLang="zh-CN" sz="2800" b="1" dirty="0">
                <a:latin typeface="黑体" panose="02010609060101010101" pitchFamily="49" charset="-122"/>
                <a:ea typeface="黑体" panose="02010609060101010101" pitchFamily="49" charset="-122"/>
              </a:rPr>
              <a:t>2 </a:t>
            </a:r>
            <a:r>
              <a:rPr lang="zh-CN" altLang="en-US" sz="2800" b="1" dirty="0">
                <a:latin typeface="黑体" panose="02010609060101010101" pitchFamily="49" charset="-122"/>
                <a:ea typeface="黑体" panose="02010609060101010101" pitchFamily="49" charset="-122"/>
              </a:rPr>
              <a:t>日在全军政治工作会议上的讲话 </a:t>
            </a:r>
          </a:p>
          <a:p>
            <a:endParaRPr lang="zh-CN" altLang="en-US" sz="2800" b="1" dirty="0">
              <a:latin typeface="黑体" panose="02010609060101010101" pitchFamily="49" charset="-122"/>
              <a:ea typeface="黑体" panose="02010609060101010101" pitchFamily="49" charset="-122"/>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内容占位符 2"/>
          <p:cNvSpPr>
            <a:spLocks noGrp="1"/>
          </p:cNvSpPr>
          <p:nvPr>
            <p:ph idx="1"/>
          </p:nvPr>
        </p:nvSpPr>
        <p:spPr>
          <a:xfrm>
            <a:off x="179388" y="1341438"/>
            <a:ext cx="8435975" cy="4906962"/>
          </a:xfrm>
        </p:spPr>
        <p:txBody>
          <a:bodyPr vert="horz" wrap="square" lIns="91440" tIns="45720" rIns="91440" bIns="45720" anchor="t"/>
          <a:lstStyle/>
          <a:p>
            <a:pPr marL="0" indent="0">
              <a:buNone/>
            </a:pPr>
            <a:r>
              <a:rPr lang="zh-CN" altLang="en-US" sz="2800" dirty="0">
                <a:ea typeface="宋体" panose="02010600030101010101" pitchFamily="2" charset="-122"/>
              </a:rPr>
              <a:t> </a:t>
            </a:r>
          </a:p>
          <a:p>
            <a:pPr marL="0" indent="0">
              <a:buNone/>
            </a:pPr>
            <a:r>
              <a:rPr lang="zh-CN" altLang="en-US" sz="2800" dirty="0">
                <a:latin typeface="隶书" panose="02010509060101010101" pitchFamily="49" charset="-122"/>
                <a:ea typeface="隶书" panose="02010509060101010101" pitchFamily="49" charset="-122"/>
                <a:cs typeface="隶书" panose="02010509060101010101" pitchFamily="49" charset="-122"/>
              </a:rPr>
              <a:t>（</a:t>
            </a:r>
            <a:r>
              <a:rPr lang="en-US" altLang="zh-CN" sz="2800" dirty="0">
                <a:latin typeface="隶书" panose="02010509060101010101" pitchFamily="49" charset="-122"/>
                <a:ea typeface="隶书" panose="02010509060101010101" pitchFamily="49" charset="-122"/>
                <a:cs typeface="隶书" panose="02010509060101010101" pitchFamily="49" charset="-122"/>
              </a:rPr>
              <a:t>4</a:t>
            </a:r>
            <a:r>
              <a:rPr lang="zh-CN" altLang="en-US" sz="2800" dirty="0">
                <a:latin typeface="隶书" panose="02010509060101010101" pitchFamily="49" charset="-122"/>
                <a:ea typeface="隶书" panose="02010509060101010101" pitchFamily="49" charset="-122"/>
                <a:cs typeface="隶书" panose="02010509060101010101" pitchFamily="49" charset="-122"/>
              </a:rPr>
              <a:t>）邓小平同志的这段话针对的是哪一错误思想？起了怎样的积极作用？ （</a:t>
            </a:r>
            <a:r>
              <a:rPr lang="en-US" altLang="zh-CN" sz="2800" dirty="0">
                <a:latin typeface="隶书" panose="02010509060101010101" pitchFamily="49" charset="-122"/>
                <a:ea typeface="隶书" panose="02010509060101010101" pitchFamily="49" charset="-122"/>
                <a:cs typeface="隶书" panose="02010509060101010101" pitchFamily="49" charset="-122"/>
              </a:rPr>
              <a:t>3</a:t>
            </a:r>
            <a:r>
              <a:rPr lang="zh-CN" altLang="en-US" sz="2800" dirty="0">
                <a:latin typeface="隶书" panose="02010509060101010101" pitchFamily="49" charset="-122"/>
                <a:ea typeface="隶书" panose="02010509060101010101" pitchFamily="49" charset="-122"/>
                <a:cs typeface="隶书" panose="02010509060101010101" pitchFamily="49" charset="-122"/>
              </a:rPr>
              <a:t>分）</a:t>
            </a:r>
            <a:endParaRPr lang="zh-CN" altLang="en-US" sz="2800" b="1" dirty="0">
              <a:latin typeface="隶书" panose="02010509060101010101" pitchFamily="49" charset="-122"/>
              <a:ea typeface="隶书" panose="02010509060101010101" pitchFamily="49" charset="-122"/>
              <a:cs typeface="隶书" panose="02010509060101010101" pitchFamily="49" charset="-122"/>
            </a:endParaRPr>
          </a:p>
        </p:txBody>
      </p:sp>
      <p:sp>
        <p:nvSpPr>
          <p:cNvPr id="4" name="矩形 3"/>
          <p:cNvSpPr/>
          <p:nvPr/>
        </p:nvSpPr>
        <p:spPr>
          <a:xfrm>
            <a:off x="323528" y="2996952"/>
            <a:ext cx="8496944" cy="1754326"/>
          </a:xfrm>
          <a:prstGeom prst="rect">
            <a:avLst/>
          </a:prstGeom>
          <a:noFill/>
        </p:spPr>
        <p:txBody>
          <a:bodyPr>
            <a:spAutoFit/>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rPr>
              <a:t>答案</a:t>
            </a: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a:t>
            </a:r>
            <a:r>
              <a:rPr kumimoji="0" lang="en-US" altLang="zh-CN"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4</a:t>
            </a: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）错误思想：“两个凡是”。</a:t>
            </a:r>
            <a:endParaRPr kumimoji="0" lang="en-US" altLang="zh-CN"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sym typeface="Wingdings" panose="05000000000000000000" pitchFamily="2" charset="2"/>
              </a:rPr>
              <a:t>作用：解放了人们的思想，为十一届三中全会的召开作了思想准备。</a:t>
            </a:r>
            <a:endParaRPr kumimoji="0" lang="zh-CN" altLang="en-US" sz="3600" b="1" i="0" u="none" strike="noStrike" kern="1200" cap="none" spc="0" normalizeH="0" baseline="0" noProof="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uLnTx/>
              <a:uFillTx/>
              <a:latin typeface="Arial" panose="020B0604020202020204" pitchFamily="34" charset="0"/>
              <a:ea typeface="宋体"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312136" y="2967335"/>
            <a:ext cx="6519734" cy="923330"/>
          </a:xfrm>
          <a:prstGeom prst="rect">
            <a:avLst/>
          </a:prstGeom>
          <a:noFill/>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5400" b="1" i="0" u="none" strike="noStrike" kern="1200" cap="none" spc="0" normalizeH="0" baseline="0" noProof="0" dirty="0">
                <a:ln w="18000">
                  <a:solidFill>
                    <a:schemeClr val="accent2">
                      <a:satMod val="140000"/>
                    </a:schemeClr>
                  </a:solidFill>
                  <a:prstDash val="solid"/>
                  <a:miter lim="800000"/>
                </a:ln>
                <a:noFill/>
                <a:effectLst>
                  <a:outerShdw blurRad="25500" dist="23000" dir="7020000" algn="tl">
                    <a:srgbClr val="000000">
                      <a:alpha val="50000"/>
                    </a:srgbClr>
                  </a:outerShdw>
                </a:effectLst>
                <a:uLnTx/>
                <a:uFillTx/>
                <a:latin typeface="Arial" panose="020B0604020202020204" pitchFamily="34" charset="0"/>
                <a:ea typeface="宋体" panose="02010600030101010101" pitchFamily="2" charset="-122"/>
                <a:cs typeface="+mn-cs"/>
              </a:rPr>
              <a:t>难点点拨    拓展提升</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内容占位符 2"/>
          <p:cNvSpPr>
            <a:spLocks noGrp="1"/>
          </p:cNvSpPr>
          <p:nvPr>
            <p:ph idx="1"/>
          </p:nvPr>
        </p:nvSpPr>
        <p:spPr>
          <a:xfrm>
            <a:off x="250825" y="1722438"/>
            <a:ext cx="8435975" cy="4525962"/>
          </a:xfrm>
        </p:spPr>
        <p:txBody>
          <a:bodyPr vert="horz" wrap="square" lIns="91440" tIns="45720" rIns="91440" bIns="45720" anchor="t"/>
          <a:lstStyle/>
          <a:p>
            <a:endParaRPr lang="en-US" altLang="zh-CN" sz="3600" b="1" dirty="0">
              <a:latin typeface="黑体" panose="02010609060101010101" pitchFamily="49" charset="-122"/>
              <a:ea typeface="黑体" panose="02010609060101010101" pitchFamily="49" charset="-122"/>
            </a:endParaRPr>
          </a:p>
          <a:p>
            <a:pPr>
              <a:buNone/>
            </a:pPr>
            <a:endParaRPr lang="en-US" altLang="zh-CN" sz="3600" b="1" dirty="0">
              <a:latin typeface="黑体" panose="02010609060101010101" pitchFamily="49" charset="-122"/>
              <a:ea typeface="黑体" panose="02010609060101010101" pitchFamily="49" charset="-122"/>
            </a:endParaRPr>
          </a:p>
        </p:txBody>
      </p:sp>
      <p:sp>
        <p:nvSpPr>
          <p:cNvPr id="60419" name="标题 1"/>
          <p:cNvSpPr>
            <a:spLocks noGrp="1"/>
          </p:cNvSpPr>
          <p:nvPr>
            <p:ph type="title"/>
          </p:nvPr>
        </p:nvSpPr>
        <p:spPr>
          <a:xfrm>
            <a:off x="1365250" y="260350"/>
            <a:ext cx="7310755" cy="2008505"/>
          </a:xfrm>
          <a:solidFill>
            <a:schemeClr val="bg1"/>
          </a:solidFill>
        </p:spPr>
        <p:txBody>
          <a:bodyPr vert="horz" wrap="square" lIns="91440" tIns="45720" rIns="91440" bIns="45720" anchor="ctr"/>
          <a:lstStyle/>
          <a:p>
            <a:r>
              <a:rPr lang="zh-CN" altLang="en-US" sz="3200" dirty="0">
                <a:solidFill>
                  <a:schemeClr val="tx1"/>
                </a:solidFill>
                <a:latin typeface="方正粗黑宋简体" panose="02000000000000000000" charset="-122"/>
                <a:ea typeface="方正粗黑宋简体" panose="02000000000000000000" charset="-122"/>
              </a:rPr>
              <a:t>秦、汉、明、清加强思想控制的措施分别是什么？这些措施的实质是什么？其共同影响是什么？</a:t>
            </a:r>
          </a:p>
        </p:txBody>
      </p:sp>
      <p:sp>
        <p:nvSpPr>
          <p:cNvPr id="60420" name="内容占位符 2"/>
          <p:cNvSpPr txBox="1"/>
          <p:nvPr/>
        </p:nvSpPr>
        <p:spPr>
          <a:xfrm>
            <a:off x="427673" y="2268855"/>
            <a:ext cx="8435975" cy="4076700"/>
          </a:xfrm>
          <a:prstGeom prst="rect">
            <a:avLst/>
          </a:prstGeom>
          <a:noFill/>
          <a:ln w="9525">
            <a:noFill/>
          </a:ln>
        </p:spPr>
        <p:txBody>
          <a:bodyPr/>
          <a:lstStyle/>
          <a:p>
            <a:r>
              <a:rPr lang="zh-CN" altLang="en-US" sz="3200" dirty="0">
                <a:latin typeface="隶书" panose="02010509060101010101" pitchFamily="49" charset="-122"/>
                <a:ea typeface="隶书" panose="02010509060101010101" pitchFamily="49" charset="-122"/>
                <a:cs typeface="隶书" panose="02010509060101010101" pitchFamily="49" charset="-122"/>
              </a:rPr>
              <a:t>（</a:t>
            </a:r>
            <a:r>
              <a:rPr lang="en-US" altLang="zh-CN" sz="3200" dirty="0">
                <a:latin typeface="隶书" panose="02010509060101010101" pitchFamily="49" charset="-122"/>
                <a:ea typeface="隶书" panose="02010509060101010101" pitchFamily="49" charset="-122"/>
                <a:cs typeface="隶书" panose="02010509060101010101" pitchFamily="49" charset="-122"/>
              </a:rPr>
              <a:t>1</a:t>
            </a:r>
            <a:r>
              <a:rPr lang="zh-CN" altLang="en-US" sz="3200" dirty="0">
                <a:latin typeface="隶书" panose="02010509060101010101" pitchFamily="49" charset="-122"/>
                <a:ea typeface="隶书" panose="02010509060101010101" pitchFamily="49" charset="-122"/>
                <a:cs typeface="隶书" panose="02010509060101010101" pitchFamily="49" charset="-122"/>
              </a:rPr>
              <a:t>）措施：秦朝</a:t>
            </a:r>
            <a:r>
              <a:rPr lang="en-US" altLang="zh-CN" sz="3200" dirty="0">
                <a:latin typeface="隶书" panose="02010509060101010101" pitchFamily="49" charset="-122"/>
                <a:ea typeface="隶书" panose="02010509060101010101" pitchFamily="49" charset="-122"/>
                <a:cs typeface="隶书" panose="02010509060101010101" pitchFamily="49" charset="-122"/>
              </a:rPr>
              <a:t>——</a:t>
            </a:r>
            <a:r>
              <a:rPr lang="zh-CN" altLang="en-US" sz="3200" dirty="0">
                <a:solidFill>
                  <a:schemeClr val="accent2">
                    <a:lumMod val="75000"/>
                  </a:schemeClr>
                </a:solidFill>
                <a:latin typeface="隶书" panose="02010509060101010101" pitchFamily="49" charset="-122"/>
                <a:ea typeface="隶书" panose="02010509060101010101" pitchFamily="49" charset="-122"/>
                <a:cs typeface="隶书" panose="02010509060101010101" pitchFamily="49" charset="-122"/>
              </a:rPr>
              <a:t>焚书坑儒</a:t>
            </a:r>
            <a:endParaRPr lang="en-US" altLang="zh-CN" sz="3200" dirty="0">
              <a:solidFill>
                <a:schemeClr val="accent2">
                  <a:lumMod val="75000"/>
                </a:schemeClr>
              </a:solidFill>
              <a:latin typeface="隶书" panose="02010509060101010101" pitchFamily="49" charset="-122"/>
              <a:ea typeface="隶书" panose="02010509060101010101" pitchFamily="49" charset="-122"/>
              <a:cs typeface="隶书" panose="02010509060101010101" pitchFamily="49" charset="-122"/>
            </a:endParaRPr>
          </a:p>
          <a:p>
            <a:r>
              <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rPr>
              <a:t>           </a:t>
            </a:r>
            <a:r>
              <a:rPr lang="zh-CN" altLang="en-US" sz="3200" dirty="0">
                <a:solidFill>
                  <a:srgbClr val="000000"/>
                </a:solidFill>
                <a:latin typeface="隶书" panose="02010509060101010101" pitchFamily="49" charset="-122"/>
                <a:ea typeface="隶书" panose="02010509060101010101" pitchFamily="49" charset="-122"/>
                <a:cs typeface="隶书" panose="02010509060101010101" pitchFamily="49" charset="-122"/>
              </a:rPr>
              <a:t>西汉</a:t>
            </a:r>
            <a:r>
              <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rPr>
              <a:t>——</a:t>
            </a:r>
            <a:r>
              <a:rPr lang="zh-CN" altLang="en-US" sz="3200" dirty="0">
                <a:solidFill>
                  <a:schemeClr val="accent2">
                    <a:lumMod val="75000"/>
                  </a:schemeClr>
                </a:solidFill>
                <a:latin typeface="隶书" panose="02010509060101010101" pitchFamily="49" charset="-122"/>
                <a:ea typeface="隶书" panose="02010509060101010101" pitchFamily="49" charset="-122"/>
                <a:cs typeface="隶书" panose="02010509060101010101" pitchFamily="49" charset="-122"/>
              </a:rPr>
              <a:t>罢黜百家，独尊儒术</a:t>
            </a:r>
            <a:endPar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endParaRPr>
          </a:p>
          <a:p>
            <a:r>
              <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rPr>
              <a:t>           </a:t>
            </a:r>
            <a:r>
              <a:rPr lang="zh-CN" altLang="en-US" sz="3200" dirty="0">
                <a:solidFill>
                  <a:srgbClr val="000000"/>
                </a:solidFill>
                <a:latin typeface="隶书" panose="02010509060101010101" pitchFamily="49" charset="-122"/>
                <a:ea typeface="隶书" panose="02010509060101010101" pitchFamily="49" charset="-122"/>
                <a:cs typeface="隶书" panose="02010509060101010101" pitchFamily="49" charset="-122"/>
              </a:rPr>
              <a:t>明朝</a:t>
            </a:r>
            <a:r>
              <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rPr>
              <a:t>——</a:t>
            </a:r>
            <a:r>
              <a:rPr lang="zh-CN" altLang="en-US" sz="3200" dirty="0">
                <a:solidFill>
                  <a:schemeClr val="accent2">
                    <a:lumMod val="75000"/>
                  </a:schemeClr>
                </a:solidFill>
                <a:latin typeface="隶书" panose="02010509060101010101" pitchFamily="49" charset="-122"/>
                <a:ea typeface="隶书" panose="02010509060101010101" pitchFamily="49" charset="-122"/>
                <a:cs typeface="隶书" panose="02010509060101010101" pitchFamily="49" charset="-122"/>
              </a:rPr>
              <a:t>八股取士</a:t>
            </a:r>
            <a:endParaRPr lang="en-US" altLang="zh-CN" sz="3200" dirty="0">
              <a:solidFill>
                <a:schemeClr val="accent2">
                  <a:lumMod val="75000"/>
                </a:schemeClr>
              </a:solidFill>
              <a:latin typeface="隶书" panose="02010509060101010101" pitchFamily="49" charset="-122"/>
              <a:ea typeface="隶书" panose="02010509060101010101" pitchFamily="49" charset="-122"/>
              <a:cs typeface="隶书" panose="02010509060101010101" pitchFamily="49" charset="-122"/>
            </a:endParaRPr>
          </a:p>
          <a:p>
            <a:r>
              <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rPr>
              <a:t>           </a:t>
            </a:r>
            <a:r>
              <a:rPr lang="zh-CN" altLang="en-US" sz="3200" dirty="0">
                <a:solidFill>
                  <a:srgbClr val="000000"/>
                </a:solidFill>
                <a:latin typeface="隶书" panose="02010509060101010101" pitchFamily="49" charset="-122"/>
                <a:ea typeface="隶书" panose="02010509060101010101" pitchFamily="49" charset="-122"/>
                <a:cs typeface="隶书" panose="02010509060101010101" pitchFamily="49" charset="-122"/>
              </a:rPr>
              <a:t>清朝</a:t>
            </a:r>
            <a:r>
              <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rPr>
              <a:t>——</a:t>
            </a:r>
            <a:r>
              <a:rPr lang="zh-CN" altLang="en-US" sz="3200" dirty="0">
                <a:solidFill>
                  <a:schemeClr val="accent2">
                    <a:lumMod val="75000"/>
                  </a:schemeClr>
                </a:solidFill>
                <a:latin typeface="隶书" panose="02010509060101010101" pitchFamily="49" charset="-122"/>
                <a:ea typeface="隶书" panose="02010509060101010101" pitchFamily="49" charset="-122"/>
                <a:cs typeface="隶书" panose="02010509060101010101" pitchFamily="49" charset="-122"/>
              </a:rPr>
              <a:t>文字狱</a:t>
            </a:r>
            <a:endPar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endParaRPr>
          </a:p>
          <a:p>
            <a:r>
              <a:rPr lang="zh-CN" altLang="en-US" sz="3200" dirty="0">
                <a:solidFill>
                  <a:srgbClr val="000000"/>
                </a:solidFill>
                <a:latin typeface="隶书" panose="02010509060101010101" pitchFamily="49" charset="-122"/>
                <a:ea typeface="隶书" panose="02010509060101010101" pitchFamily="49" charset="-122"/>
                <a:cs typeface="隶书" panose="02010509060101010101" pitchFamily="49" charset="-122"/>
              </a:rPr>
              <a:t>（</a:t>
            </a:r>
            <a:r>
              <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rPr>
              <a:t>2</a:t>
            </a:r>
            <a:r>
              <a:rPr lang="zh-CN" altLang="en-US" sz="3200" dirty="0">
                <a:solidFill>
                  <a:srgbClr val="000000"/>
                </a:solidFill>
                <a:latin typeface="隶书" panose="02010509060101010101" pitchFamily="49" charset="-122"/>
                <a:ea typeface="隶书" panose="02010509060101010101" pitchFamily="49" charset="-122"/>
                <a:cs typeface="隶书" panose="02010509060101010101" pitchFamily="49" charset="-122"/>
              </a:rPr>
              <a:t>）实质：都是封建文化专制主义</a:t>
            </a:r>
            <a:endPar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endParaRPr>
          </a:p>
          <a:p>
            <a:r>
              <a:rPr lang="zh-CN" altLang="en-US" sz="3200" dirty="0">
                <a:solidFill>
                  <a:srgbClr val="000000"/>
                </a:solidFill>
                <a:latin typeface="隶书" panose="02010509060101010101" pitchFamily="49" charset="-122"/>
                <a:ea typeface="隶书" panose="02010509060101010101" pitchFamily="49" charset="-122"/>
                <a:cs typeface="隶书" panose="02010509060101010101" pitchFamily="49" charset="-122"/>
              </a:rPr>
              <a:t>（</a:t>
            </a:r>
            <a:r>
              <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rPr>
              <a:t>3</a:t>
            </a:r>
            <a:r>
              <a:rPr lang="zh-CN" altLang="en-US" sz="3200" dirty="0">
                <a:solidFill>
                  <a:srgbClr val="000000"/>
                </a:solidFill>
                <a:latin typeface="隶书" panose="02010509060101010101" pitchFamily="49" charset="-122"/>
                <a:ea typeface="隶书" panose="02010509060101010101" pitchFamily="49" charset="-122"/>
                <a:cs typeface="隶书" panose="02010509060101010101" pitchFamily="49" charset="-122"/>
              </a:rPr>
              <a:t>）影响：加强思想控制，巩固封建统治</a:t>
            </a:r>
            <a:endParaRPr lang="en-US" altLang="zh-CN" sz="3200" dirty="0">
              <a:solidFill>
                <a:srgbClr val="000000"/>
              </a:solidFill>
              <a:latin typeface="隶书" panose="02010509060101010101" pitchFamily="49" charset="-122"/>
              <a:ea typeface="隶书" panose="02010509060101010101" pitchFamily="49" charset="-122"/>
              <a:cs typeface="隶书" panose="02010509060101010101" pitchFamily="49" charset="-122"/>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内容占位符 2"/>
          <p:cNvSpPr>
            <a:spLocks noGrp="1"/>
          </p:cNvSpPr>
          <p:nvPr>
            <p:ph idx="1"/>
          </p:nvPr>
        </p:nvSpPr>
        <p:spPr>
          <a:xfrm>
            <a:off x="250825" y="1722438"/>
            <a:ext cx="8435975" cy="4525962"/>
          </a:xfrm>
        </p:spPr>
        <p:txBody>
          <a:bodyPr vert="horz" wrap="square" lIns="91440" tIns="45720" rIns="91440" bIns="45720" anchor="t"/>
          <a:lstStyle/>
          <a:p>
            <a:endParaRPr lang="en-US" altLang="zh-CN" sz="3600" b="1" dirty="0">
              <a:latin typeface="黑体" panose="02010609060101010101" pitchFamily="49" charset="-122"/>
              <a:ea typeface="黑体" panose="02010609060101010101" pitchFamily="49" charset="-122"/>
            </a:endParaRPr>
          </a:p>
          <a:p>
            <a:pPr>
              <a:buNone/>
            </a:pPr>
            <a:endParaRPr lang="en-US" altLang="zh-CN" sz="3600" b="1" dirty="0">
              <a:latin typeface="黑体" panose="02010609060101010101" pitchFamily="49" charset="-122"/>
              <a:ea typeface="黑体" panose="02010609060101010101" pitchFamily="49" charset="-122"/>
            </a:endParaRPr>
          </a:p>
        </p:txBody>
      </p:sp>
      <p:sp>
        <p:nvSpPr>
          <p:cNvPr id="62467" name="标题 1"/>
          <p:cNvSpPr>
            <a:spLocks noGrp="1"/>
          </p:cNvSpPr>
          <p:nvPr>
            <p:ph type="title"/>
          </p:nvPr>
        </p:nvSpPr>
        <p:spPr>
          <a:xfrm>
            <a:off x="1536700" y="260350"/>
            <a:ext cx="7139305" cy="2008505"/>
          </a:xfrm>
          <a:solidFill>
            <a:schemeClr val="bg1"/>
          </a:solidFill>
        </p:spPr>
        <p:txBody>
          <a:bodyPr vert="horz" wrap="square" lIns="91440" tIns="45720" rIns="91440" bIns="45720" anchor="ctr"/>
          <a:lstStyle/>
          <a:p>
            <a:r>
              <a:rPr lang="zh-CN" altLang="en-US" sz="3200" dirty="0">
                <a:solidFill>
                  <a:schemeClr val="tx1"/>
                </a:solidFill>
                <a:latin typeface="方正粗黑宋简体" panose="02000000000000000000" charset="-122"/>
                <a:ea typeface="方正粗黑宋简体" panose="02000000000000000000" charset="-122"/>
              </a:rPr>
              <a:t>春秋战国时期诸子百家的哪些主张有利于我们今天构建和谐社会？</a:t>
            </a:r>
          </a:p>
        </p:txBody>
      </p:sp>
      <p:sp>
        <p:nvSpPr>
          <p:cNvPr id="62468" name="内容占位符 2"/>
          <p:cNvSpPr txBox="1"/>
          <p:nvPr/>
        </p:nvSpPr>
        <p:spPr>
          <a:xfrm>
            <a:off x="468313" y="2310765"/>
            <a:ext cx="8435975" cy="4076700"/>
          </a:xfrm>
          <a:prstGeom prst="rect">
            <a:avLst/>
          </a:prstGeom>
          <a:solidFill>
            <a:schemeClr val="bg1"/>
          </a:solidFill>
          <a:ln w="9525">
            <a:noFill/>
          </a:ln>
        </p:spPr>
        <p:txBody>
          <a:bodyPr/>
          <a:lstStyle/>
          <a:p>
            <a:r>
              <a:rPr lang="en-US" altLang="zh-CN" sz="2800" dirty="0">
                <a:solidFill>
                  <a:srgbClr val="C00000"/>
                </a:solidFill>
                <a:latin typeface="黑体" panose="02010609060101010101" pitchFamily="49" charset="-122"/>
                <a:ea typeface="黑体" panose="02010609060101010101" pitchFamily="49" charset="-122"/>
              </a:rPr>
              <a:t>   </a:t>
            </a:r>
            <a:r>
              <a:rPr lang="zh-CN" altLang="en-US" sz="3200" dirty="0">
                <a:solidFill>
                  <a:srgbClr val="C00000"/>
                </a:solidFill>
                <a:latin typeface="隶书" panose="02010509060101010101" pitchFamily="49" charset="-122"/>
                <a:ea typeface="隶书" panose="02010509060101010101" pitchFamily="49" charset="-122"/>
                <a:cs typeface="隶书" panose="02010509060101010101" pitchFamily="49" charset="-122"/>
              </a:rPr>
              <a:t>孔子的思想中主张“仁”的思想，有利于构建人与人之间的和谐关系；主张“为政以德”的思想，有利于构建社会与个人的和谐关系。</a:t>
            </a:r>
            <a:endParaRPr lang="en-US" altLang="zh-CN" sz="3200" dirty="0">
              <a:solidFill>
                <a:srgbClr val="C00000"/>
              </a:solidFill>
              <a:latin typeface="隶书" panose="02010509060101010101" pitchFamily="49" charset="-122"/>
              <a:ea typeface="隶书" panose="02010509060101010101" pitchFamily="49" charset="-122"/>
              <a:cs typeface="隶书" panose="02010509060101010101" pitchFamily="49" charset="-122"/>
            </a:endParaRPr>
          </a:p>
          <a:p>
            <a:r>
              <a:rPr lang="zh-CN" altLang="en-US" sz="3200" dirty="0">
                <a:solidFill>
                  <a:srgbClr val="C00000"/>
                </a:solidFill>
                <a:latin typeface="隶书" panose="02010509060101010101" pitchFamily="49" charset="-122"/>
                <a:ea typeface="隶书" panose="02010509060101010101" pitchFamily="49" charset="-122"/>
                <a:cs typeface="隶书" panose="02010509060101010101" pitchFamily="49" charset="-122"/>
              </a:rPr>
              <a:t>   墨子主张“兼爱”“非攻”，反对不正义战争的思想，有利于构建和谐世界。</a:t>
            </a:r>
            <a:endParaRPr lang="en-US" altLang="zh-CN" sz="3200" dirty="0">
              <a:solidFill>
                <a:srgbClr val="C00000"/>
              </a:solidFill>
              <a:latin typeface="隶书" panose="02010509060101010101" pitchFamily="49" charset="-122"/>
              <a:ea typeface="隶书" panose="02010509060101010101" pitchFamily="49" charset="-122"/>
              <a:cs typeface="隶书" panose="02010509060101010101" pitchFamily="49" charset="-122"/>
            </a:endParaRPr>
          </a:p>
          <a:p>
            <a:r>
              <a:rPr lang="zh-CN" altLang="en-US" sz="3200" dirty="0">
                <a:solidFill>
                  <a:srgbClr val="C00000"/>
                </a:solidFill>
                <a:latin typeface="隶书" panose="02010509060101010101" pitchFamily="49" charset="-122"/>
                <a:ea typeface="隶书" panose="02010509060101010101" pitchFamily="49" charset="-122"/>
                <a:cs typeface="隶书" panose="02010509060101010101" pitchFamily="49" charset="-122"/>
              </a:rPr>
              <a:t>   道家学派主张顺其自然的思想，有利于人与自然和谐相处</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内容占位符 2"/>
          <p:cNvSpPr>
            <a:spLocks noGrp="1"/>
          </p:cNvSpPr>
          <p:nvPr>
            <p:ph idx="1"/>
          </p:nvPr>
        </p:nvSpPr>
        <p:spPr>
          <a:xfrm>
            <a:off x="250825" y="1722438"/>
            <a:ext cx="8435975" cy="4525962"/>
          </a:xfrm>
        </p:spPr>
        <p:txBody>
          <a:bodyPr vert="horz" wrap="square" lIns="91440" tIns="45720" rIns="91440" bIns="45720" anchor="t"/>
          <a:lstStyle/>
          <a:p>
            <a:endParaRPr lang="en-US" altLang="zh-CN" sz="3600" b="1" dirty="0">
              <a:latin typeface="黑体" panose="02010609060101010101" pitchFamily="49" charset="-122"/>
              <a:ea typeface="黑体" panose="02010609060101010101" pitchFamily="49" charset="-122"/>
            </a:endParaRPr>
          </a:p>
          <a:p>
            <a:pPr>
              <a:buNone/>
            </a:pPr>
            <a:endParaRPr lang="en-US" altLang="zh-CN" sz="3600" b="1" dirty="0">
              <a:latin typeface="黑体" panose="02010609060101010101" pitchFamily="49" charset="-122"/>
              <a:ea typeface="黑体" panose="02010609060101010101" pitchFamily="49" charset="-122"/>
            </a:endParaRPr>
          </a:p>
        </p:txBody>
      </p:sp>
      <p:sp>
        <p:nvSpPr>
          <p:cNvPr id="64515" name="标题 1"/>
          <p:cNvSpPr>
            <a:spLocks noGrp="1"/>
          </p:cNvSpPr>
          <p:nvPr>
            <p:ph type="title"/>
          </p:nvPr>
        </p:nvSpPr>
        <p:spPr>
          <a:xfrm>
            <a:off x="1364615" y="260350"/>
            <a:ext cx="7311390" cy="2008505"/>
          </a:xfrm>
          <a:solidFill>
            <a:schemeClr val="bg1"/>
          </a:solidFill>
        </p:spPr>
        <p:txBody>
          <a:bodyPr vert="horz" wrap="square" lIns="91440" tIns="45720" rIns="91440" bIns="45720" anchor="ctr"/>
          <a:lstStyle/>
          <a:p>
            <a:r>
              <a:rPr lang="zh-CN" altLang="en-US" sz="3200" dirty="0">
                <a:solidFill>
                  <a:schemeClr val="tx1"/>
                </a:solidFill>
                <a:latin typeface="方正粗黑宋简体" panose="02000000000000000000" charset="-122"/>
                <a:ea typeface="方正粗黑宋简体" panose="02000000000000000000" charset="-122"/>
              </a:rPr>
              <a:t>对待儒家思想的态度以及儒家思想的现实意义</a:t>
            </a:r>
          </a:p>
        </p:txBody>
      </p:sp>
      <p:sp>
        <p:nvSpPr>
          <p:cNvPr id="64516" name="内容占位符 2"/>
          <p:cNvSpPr txBox="1"/>
          <p:nvPr/>
        </p:nvSpPr>
        <p:spPr>
          <a:xfrm>
            <a:off x="468313" y="2276475"/>
            <a:ext cx="8435975" cy="4076700"/>
          </a:xfrm>
          <a:prstGeom prst="rect">
            <a:avLst/>
          </a:prstGeom>
          <a:noFill/>
          <a:ln w="9525">
            <a:noFill/>
          </a:ln>
        </p:spPr>
        <p:txBody>
          <a:bodyPr/>
          <a:lstStyle/>
          <a:p>
            <a:r>
              <a:rPr lang="zh-CN" altLang="en-US" sz="2800" dirty="0">
                <a:solidFill>
                  <a:srgbClr val="C00000"/>
                </a:solidFill>
                <a:latin typeface="隶书" panose="02010509060101010101" pitchFamily="49" charset="-122"/>
                <a:ea typeface="隶书" panose="02010509060101010101" pitchFamily="49" charset="-122"/>
                <a:cs typeface="隶书" panose="02010509060101010101" pitchFamily="49" charset="-122"/>
              </a:rPr>
              <a:t>态度：儒家思想有精华也有糟粕，我们应该取其精华，去其糟粕</a:t>
            </a:r>
            <a:endParaRPr lang="en-US" altLang="zh-CN" sz="2800" dirty="0">
              <a:solidFill>
                <a:srgbClr val="C00000"/>
              </a:solidFill>
              <a:latin typeface="隶书" panose="02010509060101010101" pitchFamily="49" charset="-122"/>
              <a:ea typeface="隶书" panose="02010509060101010101" pitchFamily="49" charset="-122"/>
              <a:cs typeface="隶书" panose="02010509060101010101" pitchFamily="49" charset="-122"/>
            </a:endParaRPr>
          </a:p>
          <a:p>
            <a:r>
              <a:rPr lang="zh-CN" altLang="en-US" sz="2800" dirty="0">
                <a:solidFill>
                  <a:srgbClr val="C00000"/>
                </a:solidFill>
                <a:latin typeface="隶书" panose="02010509060101010101" pitchFamily="49" charset="-122"/>
                <a:ea typeface="隶书" panose="02010509060101010101" pitchFamily="49" charset="-122"/>
                <a:cs typeface="隶书" panose="02010509060101010101" pitchFamily="49" charset="-122"/>
              </a:rPr>
              <a:t>现实意义：儒家的大一统思想对维护社会的安定和完成祖国统一大业有极大的现实指导意义。民本思想对于今天“三农”问题的解决有一定的参考价值。道德规范意识是现代社会公民意识培养、历史使命感和责任感培养的一个重要渠道。和谐意识对于建立和谐的人际关系，谋求社会的共同发展，保护生态环境都有一定参考价值。</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32385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一、中国古代思想解放</a:t>
            </a:r>
          </a:p>
        </p:txBody>
      </p:sp>
      <p:sp>
        <p:nvSpPr>
          <p:cNvPr id="11266" name="标题 1"/>
          <p:cNvSpPr>
            <a:spLocks noGrp="1"/>
          </p:cNvSpPr>
          <p:nvPr/>
        </p:nvSpPr>
        <p:spPr>
          <a:xfrm>
            <a:off x="387668" y="1129030"/>
            <a:ext cx="9144000" cy="1143000"/>
          </a:xfrm>
          <a:prstGeom prst="rect">
            <a:avLst/>
          </a:prstGeom>
          <a:no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sz="4000" dirty="0">
                <a:solidFill>
                  <a:schemeClr val="tx1"/>
                </a:solidFill>
                <a:latin typeface="隶书" panose="02010509060101010101" pitchFamily="49" charset="-122"/>
                <a:ea typeface="隶书" panose="02010509060101010101" pitchFamily="49" charset="-122"/>
              </a:rPr>
              <a:t>1.</a:t>
            </a:r>
            <a:r>
              <a:rPr lang="zh-CN" altLang="en-US" sz="4000" dirty="0">
                <a:solidFill>
                  <a:schemeClr val="tx1"/>
                </a:solidFill>
                <a:latin typeface="隶书" panose="02010509060101010101" pitchFamily="49" charset="-122"/>
                <a:ea typeface="隶书" panose="02010509060101010101" pitchFamily="49" charset="-122"/>
              </a:rPr>
              <a:t>儒家思想的形成发展和演变</a:t>
            </a:r>
          </a:p>
        </p:txBody>
      </p:sp>
      <p:graphicFrame>
        <p:nvGraphicFramePr>
          <p:cNvPr id="2" name="内容占位符 1"/>
          <p:cNvGraphicFramePr>
            <a:graphicFrameLocks noGrp="1"/>
          </p:cNvGraphicFramePr>
          <p:nvPr>
            <p:ph idx="4294967295"/>
            <p:custDataLst>
              <p:tags r:id="rId1"/>
            </p:custDataLst>
          </p:nvPr>
        </p:nvGraphicFramePr>
        <p:xfrm>
          <a:off x="224155" y="2477135"/>
          <a:ext cx="8577580" cy="2133600"/>
        </p:xfrm>
        <a:graphic>
          <a:graphicData uri="http://schemas.openxmlformats.org/drawingml/2006/table">
            <a:tbl>
              <a:tblPr firstRow="1" bandRow="1">
                <a:tableStyleId>{93296810-A885-4BE3-A3E7-6D5BEEA58F35}</a:tableStyleId>
              </a:tblPr>
              <a:tblGrid>
                <a:gridCol w="1471295">
                  <a:extLst>
                    <a:ext uri="{9D8B030D-6E8A-4147-A177-3AD203B41FA5}">
                      <a16:colId xmlns:a16="http://schemas.microsoft.com/office/drawing/2014/main" val="20000"/>
                    </a:ext>
                  </a:extLst>
                </a:gridCol>
                <a:gridCol w="7106285">
                  <a:extLst>
                    <a:ext uri="{9D8B030D-6E8A-4147-A177-3AD203B41FA5}">
                      <a16:colId xmlns:a16="http://schemas.microsoft.com/office/drawing/2014/main" val="20001"/>
                    </a:ext>
                  </a:extLst>
                </a:gridCol>
              </a:tblGrid>
              <a:tr h="518160">
                <a:tc>
                  <a:txBody>
                    <a:bodyPr/>
                    <a:lstStyle/>
                    <a:p>
                      <a:r>
                        <a:rPr lang="zh-CN" altLang="en-US" sz="3200" dirty="0">
                          <a:solidFill>
                            <a:schemeClr val="tx1"/>
                          </a:solidFill>
                          <a:latin typeface="隶书" panose="02010509060101010101" pitchFamily="49" charset="-122"/>
                          <a:ea typeface="隶书" panose="02010509060101010101" pitchFamily="49" charset="-122"/>
                        </a:rPr>
                        <a:t>时期</a:t>
                      </a:r>
                    </a:p>
                  </a:txBody>
                  <a:tcPr>
                    <a:solidFill>
                      <a:schemeClr val="accent1"/>
                    </a:solidFill>
                  </a:tcPr>
                </a:tc>
                <a:tc>
                  <a:txBody>
                    <a:bodyPr/>
                    <a:lstStyle/>
                    <a:p>
                      <a:r>
                        <a:rPr lang="en-US" altLang="zh-CN" sz="3200" dirty="0">
                          <a:solidFill>
                            <a:schemeClr val="tx1"/>
                          </a:solidFill>
                          <a:latin typeface="隶书" panose="02010509060101010101" pitchFamily="49" charset="-122"/>
                          <a:ea typeface="隶书" panose="02010509060101010101" pitchFamily="49" charset="-122"/>
                        </a:rPr>
                        <a:t>             </a:t>
                      </a:r>
                      <a:r>
                        <a:rPr lang="zh-CN" altLang="en-US" sz="3200" dirty="0">
                          <a:solidFill>
                            <a:schemeClr val="tx1"/>
                          </a:solidFill>
                          <a:latin typeface="隶书" panose="02010509060101010101" pitchFamily="49" charset="-122"/>
                          <a:ea typeface="隶书" panose="02010509060101010101" pitchFamily="49" charset="-122"/>
                        </a:rPr>
                        <a:t>概况</a:t>
                      </a:r>
                    </a:p>
                  </a:txBody>
                  <a:tcPr>
                    <a:noFill/>
                  </a:tcPr>
                </a:tc>
                <a:extLst>
                  <a:ext uri="{0D108BD9-81ED-4DB2-BD59-A6C34878D82A}">
                    <a16:rowId xmlns:a16="http://schemas.microsoft.com/office/drawing/2014/main" val="10000"/>
                  </a:ext>
                </a:extLst>
              </a:tr>
              <a:tr h="1554480">
                <a:tc>
                  <a:txBody>
                    <a:bodyPr/>
                    <a:lstStyle/>
                    <a:p>
                      <a:r>
                        <a:rPr lang="zh-CN" altLang="en-US" sz="3200" b="1" dirty="0">
                          <a:latin typeface="黑体" panose="02010609060101010101" pitchFamily="49" charset="-122"/>
                          <a:ea typeface="隶书" panose="02010509060101010101" pitchFamily="49" charset="-122"/>
                        </a:rPr>
                        <a:t>明朝</a:t>
                      </a:r>
                    </a:p>
                  </a:txBody>
                  <a:tcP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cap="none" normalizeH="0" baseline="0" dirty="0">
                          <a:ln>
                            <a:noFill/>
                          </a:ln>
                          <a:solidFill>
                            <a:schemeClr val="tx1"/>
                          </a:solidFill>
                          <a:effectLst/>
                          <a:latin typeface="黑体" panose="02010609060101010101" pitchFamily="49" charset="-122"/>
                          <a:ea typeface="隶书" panose="02010509060101010101" pitchFamily="49" charset="-122"/>
                        </a:rPr>
                        <a:t>明朝时期，采用</a:t>
                      </a:r>
                      <a:r>
                        <a:rPr kumimoji="0" lang="en-US" altLang="zh-CN" sz="3200" b="1" i="0" u="none" strike="noStrike" cap="none" normalizeH="0" baseline="0" dirty="0">
                          <a:ln>
                            <a:noFill/>
                          </a:ln>
                          <a:solidFill>
                            <a:schemeClr val="tx1"/>
                          </a:solidFill>
                          <a:effectLst/>
                          <a:latin typeface="黑体" panose="02010609060101010101" pitchFamily="49" charset="-122"/>
                          <a:ea typeface="隶书" panose="02010509060101010101" pitchFamily="49" charset="-122"/>
                        </a:rPr>
                        <a:t>________</a:t>
                      </a:r>
                      <a:r>
                        <a:rPr kumimoji="0" lang="zh-CN" altLang="en-US" sz="3200" b="1" i="0" u="none" strike="noStrike" cap="none" normalizeH="0" baseline="0" dirty="0">
                          <a:ln>
                            <a:noFill/>
                          </a:ln>
                          <a:solidFill>
                            <a:schemeClr val="tx1"/>
                          </a:solidFill>
                          <a:effectLst/>
                          <a:latin typeface="黑体" panose="02010609060101010101" pitchFamily="49" charset="-122"/>
                          <a:ea typeface="隶书" panose="02010509060101010101" pitchFamily="49" charset="-122"/>
                        </a:rPr>
                        <a:t>。科举考试仅从儒家的</a:t>
                      </a:r>
                      <a:r>
                        <a:rPr kumimoji="0" lang="en-US" altLang="zh-CN" sz="3200" b="1" i="0" u="none" strike="noStrike" cap="none" normalizeH="0" baseline="0" dirty="0">
                          <a:ln>
                            <a:noFill/>
                          </a:ln>
                          <a:solidFill>
                            <a:schemeClr val="tx1"/>
                          </a:solidFill>
                          <a:effectLst/>
                          <a:latin typeface="黑体" panose="02010609060101010101" pitchFamily="49" charset="-122"/>
                          <a:ea typeface="隶书" panose="02010509060101010101" pitchFamily="49" charset="-122"/>
                        </a:rPr>
                        <a:t>________</a:t>
                      </a:r>
                      <a:r>
                        <a:rPr kumimoji="0" lang="zh-CN" altLang="en-US" sz="3200" b="1" i="0" u="none" strike="noStrike" cap="none" normalizeH="0" baseline="0" dirty="0">
                          <a:ln>
                            <a:noFill/>
                          </a:ln>
                          <a:solidFill>
                            <a:schemeClr val="tx1"/>
                          </a:solidFill>
                          <a:effectLst/>
                          <a:latin typeface="黑体" panose="02010609060101010101" pitchFamily="49" charset="-122"/>
                          <a:ea typeface="隶书" panose="02010509060101010101" pitchFamily="49" charset="-122"/>
                        </a:rPr>
                        <a:t>中命题，不许发挥个人见解，儒家思想发展到了顶峰</a:t>
                      </a:r>
                    </a:p>
                  </a:txBody>
                  <a:tcPr>
                    <a:noFill/>
                  </a:tcPr>
                </a:tc>
                <a:extLst>
                  <a:ext uri="{0D108BD9-81ED-4DB2-BD59-A6C34878D82A}">
                    <a16:rowId xmlns:a16="http://schemas.microsoft.com/office/drawing/2014/main" val="10001"/>
                  </a:ext>
                </a:extLst>
              </a:tr>
            </a:tbl>
          </a:graphicData>
        </a:graphic>
      </p:graphicFrame>
      <p:sp>
        <p:nvSpPr>
          <p:cNvPr id="3" name="文本框 2"/>
          <p:cNvSpPr txBox="1"/>
          <p:nvPr/>
        </p:nvSpPr>
        <p:spPr>
          <a:xfrm>
            <a:off x="4570095" y="3037205"/>
            <a:ext cx="1816100" cy="583565"/>
          </a:xfrm>
          <a:prstGeom prst="rect">
            <a:avLst/>
          </a:prstGeom>
          <a:noFill/>
        </p:spPr>
        <p:txBody>
          <a:bodyPr wrap="none" rtlCol="0">
            <a:spAutoFit/>
          </a:bodyPr>
          <a:lstStyle/>
          <a:p>
            <a:pPr algn="ctr"/>
            <a:r>
              <a:rPr lang="zh-CN" altLang="en-US" sz="3200" b="1" dirty="0">
                <a:ln>
                  <a:noFill/>
                </a:ln>
                <a:solidFill>
                  <a:schemeClr val="accent6">
                    <a:lumMod val="75000"/>
                  </a:schemeClr>
                </a:solidFill>
                <a:effectLst/>
                <a:latin typeface="黑体" panose="02010609060101010101" pitchFamily="49" charset="-122"/>
                <a:ea typeface="隶书" panose="02010509060101010101" pitchFamily="49" charset="-122"/>
                <a:sym typeface="+mn-ea"/>
              </a:rPr>
              <a:t>八股取士</a:t>
            </a:r>
            <a:endParaRPr kumimoji="0" lang="zh-CN" altLang="en-US" sz="3200" b="1" i="0" u="none" strike="noStrike" cap="none" normalizeH="0" baseline="0" dirty="0">
              <a:ln>
                <a:noFill/>
              </a:ln>
              <a:solidFill>
                <a:schemeClr val="tx1"/>
              </a:solidFill>
              <a:effectLst/>
              <a:latin typeface="黑体" panose="02010609060101010101" pitchFamily="49" charset="-122"/>
              <a:ea typeface="隶书" panose="02010509060101010101" pitchFamily="49" charset="-122"/>
            </a:endParaRPr>
          </a:p>
        </p:txBody>
      </p:sp>
      <p:sp>
        <p:nvSpPr>
          <p:cNvPr id="4" name="文本框 3"/>
          <p:cNvSpPr txBox="1"/>
          <p:nvPr/>
        </p:nvSpPr>
        <p:spPr>
          <a:xfrm>
            <a:off x="3735705" y="3496310"/>
            <a:ext cx="1816100" cy="583565"/>
          </a:xfrm>
          <a:prstGeom prst="rect">
            <a:avLst/>
          </a:prstGeom>
          <a:noFill/>
        </p:spPr>
        <p:txBody>
          <a:bodyPr wrap="none" rtlCol="0">
            <a:spAutoFit/>
          </a:bodyPr>
          <a:lstStyle/>
          <a:p>
            <a:pPr algn="ctr"/>
            <a:r>
              <a:rPr lang="zh-CN" altLang="en-US" sz="3200" b="1" dirty="0">
                <a:ln>
                  <a:noFill/>
                </a:ln>
                <a:solidFill>
                  <a:schemeClr val="accent6">
                    <a:lumMod val="75000"/>
                  </a:schemeClr>
                </a:solidFill>
                <a:effectLst/>
                <a:latin typeface="黑体" panose="02010609060101010101" pitchFamily="49" charset="-122"/>
                <a:ea typeface="隶书" panose="02010509060101010101" pitchFamily="49" charset="-122"/>
                <a:sym typeface="+mn-ea"/>
              </a:rPr>
              <a:t>四书五经</a:t>
            </a:r>
            <a:endParaRPr kumimoji="0" lang="zh-CN" altLang="en-US" sz="3200" b="1" i="0" u="none" strike="noStrike" cap="none" normalizeH="0" baseline="0" dirty="0">
              <a:ln>
                <a:noFill/>
              </a:ln>
              <a:solidFill>
                <a:schemeClr val="tx1"/>
              </a:solidFill>
              <a:effectLst/>
              <a:latin typeface="黑体" panose="02010609060101010101" pitchFamily="49" charset="-122"/>
              <a:ea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内容占位符 2"/>
          <p:cNvSpPr>
            <a:spLocks noGrp="1"/>
          </p:cNvSpPr>
          <p:nvPr>
            <p:ph idx="1"/>
          </p:nvPr>
        </p:nvSpPr>
        <p:spPr>
          <a:xfrm>
            <a:off x="250825" y="1722438"/>
            <a:ext cx="8435975" cy="4525962"/>
          </a:xfrm>
        </p:spPr>
        <p:txBody>
          <a:bodyPr vert="horz" wrap="square" lIns="91440" tIns="45720" rIns="91440" bIns="45720" anchor="t"/>
          <a:lstStyle/>
          <a:p>
            <a:endParaRPr lang="en-US" altLang="zh-CN" sz="3600" b="1" dirty="0">
              <a:latin typeface="黑体" panose="02010609060101010101" pitchFamily="49" charset="-122"/>
              <a:ea typeface="黑体" panose="02010609060101010101" pitchFamily="49" charset="-122"/>
            </a:endParaRPr>
          </a:p>
          <a:p>
            <a:pPr>
              <a:buNone/>
            </a:pPr>
            <a:endParaRPr lang="en-US" altLang="zh-CN" sz="3600" b="1" dirty="0">
              <a:latin typeface="黑体" panose="02010609060101010101" pitchFamily="49" charset="-122"/>
              <a:ea typeface="黑体" panose="02010609060101010101" pitchFamily="49" charset="-122"/>
            </a:endParaRPr>
          </a:p>
        </p:txBody>
      </p:sp>
      <p:sp>
        <p:nvSpPr>
          <p:cNvPr id="68611" name="标题 1"/>
          <p:cNvSpPr>
            <a:spLocks noGrp="1"/>
          </p:cNvSpPr>
          <p:nvPr>
            <p:ph type="title"/>
          </p:nvPr>
        </p:nvSpPr>
        <p:spPr>
          <a:xfrm>
            <a:off x="1503680" y="189230"/>
            <a:ext cx="7271385" cy="1368425"/>
          </a:xfrm>
          <a:solidFill>
            <a:schemeClr val="bg1"/>
          </a:solidFill>
        </p:spPr>
        <p:txBody>
          <a:bodyPr vert="horz" wrap="square" lIns="91440" tIns="45720" rIns="91440" bIns="45720" anchor="ctr"/>
          <a:lstStyle/>
          <a:p>
            <a:r>
              <a:rPr lang="zh-CN" altLang="zh-CN" dirty="0">
                <a:solidFill>
                  <a:schemeClr val="tx1"/>
                </a:solidFill>
                <a:latin typeface="方正粗黑宋简体" panose="02000000000000000000" charset="-122"/>
                <a:ea typeface="方正粗黑宋简体" panose="02000000000000000000" charset="-122"/>
              </a:rPr>
              <a:t>思想解放运动对我们今天社会主义思想文化建设的启示</a:t>
            </a:r>
          </a:p>
        </p:txBody>
      </p:sp>
      <p:sp>
        <p:nvSpPr>
          <p:cNvPr id="68612" name="内容占位符 2"/>
          <p:cNvSpPr txBox="1"/>
          <p:nvPr/>
        </p:nvSpPr>
        <p:spPr>
          <a:xfrm>
            <a:off x="403225" y="1874838"/>
            <a:ext cx="8435975" cy="4525962"/>
          </a:xfrm>
          <a:prstGeom prst="rect">
            <a:avLst/>
          </a:prstGeom>
          <a:noFill/>
          <a:ln w="9525">
            <a:noFill/>
          </a:ln>
        </p:spPr>
        <p:txBody>
          <a:bodyPr/>
          <a:lstStyle/>
          <a:p>
            <a:pPr>
              <a:lnSpc>
                <a:spcPct val="100000"/>
              </a:lnSpc>
              <a:buFont typeface="Arial" panose="020B0604020202020204" pitchFamily="34" charset="0"/>
            </a:pPr>
            <a:r>
              <a:rPr lang="zh-CN" altLang="zh-CN" sz="2800" dirty="0">
                <a:solidFill>
                  <a:srgbClr val="002060"/>
                </a:solidFill>
                <a:latin typeface="黑体" panose="02010609060101010101" pitchFamily="49" charset="-122"/>
                <a:ea typeface="黑体" panose="02010609060101010101" pitchFamily="49" charset="-122"/>
              </a:rPr>
              <a:t> </a:t>
            </a:r>
            <a:r>
              <a:rPr lang="zh-CN" altLang="zh-CN" sz="3200" dirty="0">
                <a:solidFill>
                  <a:srgbClr val="C00000"/>
                </a:solidFill>
                <a:latin typeface="隶书" panose="02010509060101010101" pitchFamily="49" charset="-122"/>
                <a:ea typeface="隶书" panose="02010509060101010101" pitchFamily="49" charset="-122"/>
                <a:cs typeface="隶书" panose="02010509060101010101" pitchFamily="49" charset="-122"/>
              </a:rPr>
              <a:t>1.符合社会发展需要的先进的和进步的思想文化，有利于人类认识和改造世界，对社会进步、人类发展起着积极的推动作用。</a:t>
            </a:r>
          </a:p>
          <a:p>
            <a:pPr>
              <a:lnSpc>
                <a:spcPct val="100000"/>
              </a:lnSpc>
              <a:buFont typeface="Arial" panose="020B0604020202020204" pitchFamily="34" charset="0"/>
            </a:pPr>
            <a:r>
              <a:rPr lang="zh-CN" altLang="zh-CN" sz="3200" dirty="0">
                <a:solidFill>
                  <a:srgbClr val="C00000"/>
                </a:solidFill>
                <a:latin typeface="隶书" panose="02010509060101010101" pitchFamily="49" charset="-122"/>
                <a:ea typeface="隶书" panose="02010509060101010101" pitchFamily="49" charset="-122"/>
                <a:cs typeface="隶书" panose="02010509060101010101" pitchFamily="49" charset="-122"/>
              </a:rPr>
              <a:t> 2.我们必须解放思想、与时俱进、不断创新、追求真理、崇尚科学、吸收人类优秀的思想文化成果等。</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5122"/>
          <p:cNvSpPr>
            <a:spLocks noGrp="1"/>
          </p:cNvSpPr>
          <p:nvPr/>
        </p:nvSpPr>
        <p:spPr>
          <a:xfrm>
            <a:off x="179512" y="1052736"/>
            <a:ext cx="8696012" cy="2767444"/>
          </a:xfrm>
          <a:prstGeom prst="rect">
            <a:avLst/>
          </a:prstGeom>
          <a:noFill/>
          <a:ln w="9525">
            <a:noFill/>
          </a:ln>
        </p:spPr>
        <p:txBody>
          <a:bodyPr anchor="t"/>
          <a:lstStyle/>
          <a:p>
            <a:pPr>
              <a:spcBef>
                <a:spcPts val="0"/>
              </a:spcBef>
            </a:pPr>
            <a:r>
              <a:rPr lang="en-US" altLang="zh-CN"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1.</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历史学家费正清说：“在证明了法家思想有效用的同时，秦王朝也（从反面）体现了孟子的一个正确思想——政府最终还是要依靠被统治者的默认。”这一评论中“孟子的一个正确思想”应该是（   ）</a:t>
            </a:r>
          </a:p>
          <a:p>
            <a:pPr>
              <a:spcBef>
                <a:spcPts val="0"/>
              </a:spcBef>
            </a:pPr>
            <a:endPar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A．“兼爱”“非攻”   </a:t>
            </a:r>
            <a:endParaRPr 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B．“</a:t>
            </a:r>
            <a:r>
              <a:rPr sz="36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无为而治</a:t>
            </a: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a:t>
            </a:r>
            <a:endParaRPr 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C．“</a:t>
            </a:r>
            <a:r>
              <a:rPr sz="36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仁政”治国</a:t>
            </a:r>
            <a:endParaRPr 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r>
              <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D．</a:t>
            </a:r>
            <a:r>
              <a:rPr 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 </a:t>
            </a:r>
            <a:r>
              <a:rPr sz="3600" b="1" dirty="0" err="1">
                <a:solidFill>
                  <a:schemeClr val="tx1"/>
                </a:solidFill>
                <a:latin typeface="隶书" panose="02010509060101010101" pitchFamily="49" charset="-122"/>
                <a:ea typeface="隶书" panose="02010509060101010101" pitchFamily="49" charset="-122"/>
                <a:cs typeface="隶书" panose="02010509060101010101" pitchFamily="49" charset="-122"/>
                <a:sym typeface="+mn-ea"/>
              </a:rPr>
              <a:t>依法治国</a:t>
            </a:r>
            <a:endParaRPr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a:p>
            <a:pPr>
              <a:spcBef>
                <a:spcPts val="0"/>
              </a:spcBef>
            </a:pPr>
            <a:endParaRPr lang="zh-CN" altLang="en-US" sz="3600" b="1" dirty="0">
              <a:solidFill>
                <a:schemeClr val="tx1"/>
              </a:solidFill>
              <a:latin typeface="隶书" panose="02010509060101010101" pitchFamily="49" charset="-122"/>
              <a:ea typeface="隶书" panose="02010509060101010101" pitchFamily="49" charset="-122"/>
              <a:cs typeface="隶书" panose="02010509060101010101" pitchFamily="49" charset="-122"/>
              <a:sym typeface="+mn-ea"/>
            </a:endParaRPr>
          </a:p>
        </p:txBody>
      </p:sp>
      <p:sp>
        <p:nvSpPr>
          <p:cNvPr id="5" name="文本框 4"/>
          <p:cNvSpPr txBox="1"/>
          <p:nvPr/>
        </p:nvSpPr>
        <p:spPr>
          <a:xfrm>
            <a:off x="7165340" y="3192463"/>
            <a:ext cx="622935" cy="829945"/>
          </a:xfrm>
          <a:prstGeom prst="rect">
            <a:avLst/>
          </a:prstGeom>
          <a:noFill/>
          <a:ln w="9525">
            <a:noFill/>
          </a:ln>
        </p:spPr>
        <p:txBody>
          <a:bodyPr wrap="none" anchor="t">
            <a:spAutoFit/>
          </a:bodyPr>
          <a:lstStyle/>
          <a:p>
            <a:r>
              <a:rPr lang="en-US" altLang="zh-CN" sz="4800" b="1" dirty="0">
                <a:solidFill>
                  <a:srgbClr val="FF0000"/>
                </a:solidFill>
                <a:latin typeface="Arial" panose="020B0604020202020204" pitchFamily="34" charset="0"/>
                <a:ea typeface="微软雅黑" panose="020B0503020204020204" pitchFamily="34" charset="-122"/>
                <a:sym typeface="微软雅黑" panose="020B0503020204020204" pitchFamily="34" charset="-122"/>
              </a:rPr>
              <a:t>C</a:t>
            </a:r>
          </a:p>
        </p:txBody>
      </p:sp>
      <p:sp>
        <p:nvSpPr>
          <p:cNvPr id="4" name="Text Box 6">
            <a:hlinkClick r:id="rId2" action="ppaction://hlinksldjump"/>
          </p:cNvPr>
          <p:cNvSpPr txBox="1"/>
          <p:nvPr/>
        </p:nvSpPr>
        <p:spPr>
          <a:xfrm>
            <a:off x="2701290" y="241300"/>
            <a:ext cx="3053080" cy="727710"/>
          </a:xfrm>
          <a:prstGeom prst="rect">
            <a:avLst/>
          </a:prstGeom>
          <a:noFill/>
          <a:ln w="9525">
            <a:noFill/>
          </a:ln>
        </p:spPr>
        <p:txBody>
          <a:bodyPr wrap="square" anchor="t">
            <a:spAutoFit/>
          </a:bodyPr>
          <a:lstStyle/>
          <a:p>
            <a:pPr>
              <a:lnSpc>
                <a:spcPct val="115000"/>
              </a:lnSpc>
            </a:pPr>
            <a:r>
              <a:rPr lang="zh-CN" altLang="zh-CN" sz="3600" b="1" dirty="0">
                <a:solidFill>
                  <a:srgbClr val="0601ED"/>
                </a:solidFill>
                <a:latin typeface="微软雅黑" panose="020B0503020204020204" pitchFamily="34" charset="-122"/>
                <a:ea typeface="微软雅黑" panose="020B0503020204020204" pitchFamily="34" charset="-122"/>
              </a:rPr>
              <a:t>实战</a:t>
            </a:r>
            <a:r>
              <a:rPr lang="en-US" altLang="zh-CN" sz="3600" b="1" dirty="0">
                <a:solidFill>
                  <a:srgbClr val="0601ED"/>
                </a:solidFill>
                <a:latin typeface="微软雅黑" panose="020B0503020204020204" pitchFamily="34" charset="-122"/>
                <a:ea typeface="微软雅黑" panose="020B0503020204020204" pitchFamily="34" charset="-122"/>
              </a:rPr>
              <a:t>·</a:t>
            </a:r>
            <a:r>
              <a:rPr lang="zh-CN" altLang="zh-CN" sz="3600" b="1" dirty="0">
                <a:solidFill>
                  <a:srgbClr val="0601ED"/>
                </a:solidFill>
                <a:latin typeface="微软雅黑" panose="020B0503020204020204" pitchFamily="34" charset="-122"/>
                <a:ea typeface="微软雅黑" panose="020B0503020204020204" pitchFamily="34" charset="-122"/>
              </a:rPr>
              <a:t>突破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100000">
                                          <p:val>
                                            <p:strVal val="#ppt_x"/>
                                          </p:val>
                                        </p:tav>
                                      </p:tavLst>
                                    </p:anim>
                                    <p:anim calcmode="lin" valueType="num">
                                      <p:cBhvr>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标题 1"/>
          <p:cNvSpPr>
            <a:spLocks noGrp="1"/>
          </p:cNvSpPr>
          <p:nvPr>
            <p:ph type="title"/>
          </p:nvPr>
        </p:nvSpPr>
        <p:spPr/>
        <p:txBody>
          <a:bodyPr vert="horz" wrap="square" lIns="91440" tIns="45720" rIns="91440" bIns="45720" anchor="ctr"/>
          <a:lstStyle/>
          <a:p>
            <a:endParaRPr lang="zh-CN" altLang="en-US" dirty="0">
              <a:ea typeface="宋体" panose="02010600030101010101" pitchFamily="2" charset="-122"/>
            </a:endParaRPr>
          </a:p>
        </p:txBody>
      </p:sp>
      <p:sp>
        <p:nvSpPr>
          <p:cNvPr id="12291" name="内容占位符 2"/>
          <p:cNvSpPr>
            <a:spLocks noGrp="1"/>
          </p:cNvSpPr>
          <p:nvPr>
            <p:ph idx="1"/>
          </p:nvPr>
        </p:nvSpPr>
        <p:spPr/>
        <p:txBody>
          <a:bodyPr vert="horz" wrap="square" lIns="91440" tIns="45720" rIns="91440" bIns="45720" anchor="t"/>
          <a:lstStyle/>
          <a:p>
            <a:pPr eaLnBrk="1" hangingPunct="1">
              <a:buNone/>
            </a:pPr>
            <a:endParaRPr lang="zh-CN" altLang="zh-CN" b="1" dirty="0">
              <a:ea typeface="宋体" panose="02010600030101010101" pitchFamily="2" charset="-122"/>
            </a:endParaRPr>
          </a:p>
          <a:p>
            <a:pPr eaLnBrk="1" hangingPunct="1"/>
            <a:r>
              <a:rPr lang="zh-CN" altLang="zh-CN" sz="4000" b="1" dirty="0">
                <a:ea typeface="隶书" panose="02010509060101010101" pitchFamily="49" charset="-122"/>
              </a:rPr>
              <a:t>儒家思想对塑造中华民族的民族精神发挥了重要作用；是中国封建社会的正统思想和人类思想文明成果的重要组成部分，也是中国传统文化的主要内容 </a:t>
            </a:r>
          </a:p>
          <a:p>
            <a:endParaRPr lang="zh-CN" altLang="en-US" sz="4000" dirty="0">
              <a:ea typeface="宋体" panose="02010600030101010101"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3349" name="Text Box 13"/>
          <p:cNvSpPr txBox="1"/>
          <p:nvPr/>
        </p:nvSpPr>
        <p:spPr>
          <a:xfrm>
            <a:off x="1431925" y="133350"/>
            <a:ext cx="6151245" cy="768350"/>
          </a:xfrm>
          <a:prstGeom prst="rect">
            <a:avLst/>
          </a:prstGeom>
          <a:solidFill>
            <a:srgbClr val="00B0F0"/>
          </a:solidFill>
          <a:ln w="9525" cap="flat" cmpd="sng">
            <a:solidFill>
              <a:srgbClr val="FFFFFF"/>
            </a:solidFill>
            <a:prstDash val="solid"/>
            <a:miter/>
            <a:headEnd type="none" w="med" len="med"/>
            <a:tailEnd type="none" w="med" len="med"/>
          </a:ln>
          <a:effectLst>
            <a:outerShdw dist="35921" dir="2699999" algn="ctr" rotWithShape="0">
              <a:srgbClr val="E7E6E6"/>
            </a:outerShdw>
          </a:effectLst>
        </p:spPr>
        <p:txBody>
          <a:bodyPr wrap="square" anchor="t">
            <a:spAutoFit/>
          </a:bodyPr>
          <a:lstStyle/>
          <a:p>
            <a:pPr>
              <a:spcBef>
                <a:spcPct val="50000"/>
              </a:spcBef>
              <a:buSzTx/>
            </a:pPr>
            <a:r>
              <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一、中国古代思想解放</a:t>
            </a:r>
          </a:p>
        </p:txBody>
      </p:sp>
      <p:sp>
        <p:nvSpPr>
          <p:cNvPr id="11266" name="标题 1"/>
          <p:cNvSpPr>
            <a:spLocks noGrp="1"/>
          </p:cNvSpPr>
          <p:nvPr/>
        </p:nvSpPr>
        <p:spPr>
          <a:xfrm>
            <a:off x="1431925" y="901700"/>
            <a:ext cx="9144000" cy="744855"/>
          </a:xfrm>
          <a:prstGeom prst="rect">
            <a:avLst/>
          </a:prstGeom>
          <a:noFill/>
          <a:ln w="9525">
            <a:noFill/>
          </a:ln>
        </p:spPr>
        <p:txBody>
          <a:bodyPr vert="horz" wrap="square" lIns="91440" tIns="45720" rIns="91440" bIns="45720" anchor="ct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Arial" panose="020B0604020202020204" pitchFamily="34" charset="0"/>
              </a:defRPr>
            </a:lvl2pPr>
            <a:lvl3pPr algn="l" rtl="0" eaLnBrk="0" fontAlgn="base" hangingPunct="0">
              <a:spcBef>
                <a:spcPct val="0"/>
              </a:spcBef>
              <a:spcAft>
                <a:spcPct val="0"/>
              </a:spcAft>
              <a:defRPr sz="3600" b="1">
                <a:solidFill>
                  <a:schemeClr val="tx2"/>
                </a:solidFill>
                <a:latin typeface="Arial" panose="020B0604020202020204" pitchFamily="34" charset="0"/>
              </a:defRPr>
            </a:lvl3pPr>
            <a:lvl4pPr algn="l" rtl="0" eaLnBrk="0" fontAlgn="base" hangingPunct="0">
              <a:spcBef>
                <a:spcPct val="0"/>
              </a:spcBef>
              <a:spcAft>
                <a:spcPct val="0"/>
              </a:spcAft>
              <a:defRPr sz="3600" b="1">
                <a:solidFill>
                  <a:schemeClr val="tx2"/>
                </a:solidFill>
                <a:latin typeface="Arial" panose="020B0604020202020204" pitchFamily="34" charset="0"/>
              </a:defRPr>
            </a:lvl4pPr>
            <a:lvl5pPr algn="l" rtl="0" eaLnBrk="0" fontAlgn="base" hangingPunct="0">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zh-CN" sz="4000" dirty="0">
                <a:solidFill>
                  <a:schemeClr val="tx1"/>
                </a:solidFill>
                <a:latin typeface="隶书" panose="02010509060101010101" pitchFamily="49" charset="-122"/>
                <a:ea typeface="隶书" panose="02010509060101010101" pitchFamily="49" charset="-122"/>
              </a:rPr>
              <a:t>2.</a:t>
            </a:r>
            <a:r>
              <a:rPr lang="zh-CN" altLang="en-US" sz="4000" dirty="0">
                <a:solidFill>
                  <a:schemeClr val="tx1"/>
                </a:solidFill>
                <a:latin typeface="隶书" panose="02010509060101010101" pitchFamily="49" charset="-122"/>
                <a:ea typeface="隶书" panose="02010509060101010101" pitchFamily="49" charset="-122"/>
              </a:rPr>
              <a:t>百家争鸣</a:t>
            </a:r>
          </a:p>
        </p:txBody>
      </p:sp>
      <p:graphicFrame>
        <p:nvGraphicFramePr>
          <p:cNvPr id="226306" name="Group 2"/>
          <p:cNvGraphicFramePr>
            <a:graphicFrameLocks noGrp="1"/>
          </p:cNvGraphicFramePr>
          <p:nvPr>
            <p:custDataLst>
              <p:tags r:id="rId1"/>
            </p:custDataLst>
          </p:nvPr>
        </p:nvGraphicFramePr>
        <p:xfrm>
          <a:off x="189865" y="1646555"/>
          <a:ext cx="8785225" cy="5066665"/>
        </p:xfrm>
        <a:graphic>
          <a:graphicData uri="http://schemas.openxmlformats.org/drawingml/2006/table">
            <a:tbl>
              <a:tblPr/>
              <a:tblGrid>
                <a:gridCol w="1311275">
                  <a:extLst>
                    <a:ext uri="{9D8B030D-6E8A-4147-A177-3AD203B41FA5}">
                      <a16:colId xmlns:a16="http://schemas.microsoft.com/office/drawing/2014/main" val="20000"/>
                    </a:ext>
                  </a:extLst>
                </a:gridCol>
                <a:gridCol w="2098040">
                  <a:extLst>
                    <a:ext uri="{9D8B030D-6E8A-4147-A177-3AD203B41FA5}">
                      <a16:colId xmlns:a16="http://schemas.microsoft.com/office/drawing/2014/main" val="20001"/>
                    </a:ext>
                  </a:extLst>
                </a:gridCol>
                <a:gridCol w="5375910">
                  <a:extLst>
                    <a:ext uri="{9D8B030D-6E8A-4147-A177-3AD203B41FA5}">
                      <a16:colId xmlns:a16="http://schemas.microsoft.com/office/drawing/2014/main" val="20002"/>
                    </a:ext>
                  </a:extLst>
                </a:gridCol>
              </a:tblGrid>
              <a:tr h="42037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3200" b="1" i="0" u="none" strike="noStrike" cap="none" normalizeH="0" baseline="0" dirty="0">
                          <a:ln>
                            <a:noFill/>
                          </a:ln>
                          <a:solidFill>
                            <a:schemeClr val="tx1"/>
                          </a:solidFill>
                          <a:effectLst/>
                          <a:latin typeface="隶书" panose="02010509060101010101" pitchFamily="49" charset="-122"/>
                          <a:ea typeface="隶书" panose="02010509060101010101" pitchFamily="49" charset="-122"/>
                        </a:rPr>
                        <a:t>学派</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3200" b="1" i="0" u="none" strike="noStrike" cap="none" normalizeH="0" baseline="0">
                          <a:ln>
                            <a:noFill/>
                          </a:ln>
                          <a:solidFill>
                            <a:schemeClr val="tx1"/>
                          </a:solidFill>
                          <a:effectLst/>
                          <a:latin typeface="隶书" panose="02010509060101010101" pitchFamily="49" charset="-122"/>
                          <a:ea typeface="隶书" panose="02010509060101010101" pitchFamily="49" charset="-122"/>
                        </a:rPr>
                        <a:t>代表人物</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32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思想主张</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749300">
                <a:tc rowSpan="2">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3200" b="1" i="0" u="none" strike="noStrike" cap="none" normalizeH="0" baseline="0">
                          <a:ln>
                            <a:noFill/>
                          </a:ln>
                          <a:solidFill>
                            <a:schemeClr val="tx1"/>
                          </a:solidFill>
                          <a:effectLst/>
                          <a:latin typeface="隶书" panose="02010509060101010101" pitchFamily="49" charset="-122"/>
                          <a:ea typeface="隶书" panose="02010509060101010101" pitchFamily="49" charset="-122"/>
                        </a:rPr>
                        <a:t>道家</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rPr>
                        <a:t>________</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20000"/>
                        </a:spcBef>
                        <a:spcAft>
                          <a:spcPct val="0"/>
                        </a:spcAft>
                        <a:buClrTx/>
                        <a:buSzTx/>
                        <a:buFontTx/>
                        <a:buNone/>
                      </a:pPr>
                      <a:r>
                        <a:rPr kumimoji="0" lang="en-US" altLang="zh-CN"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rPr>
                        <a:t>____</a:t>
                      </a:r>
                      <a:r>
                        <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rPr>
                        <a:t>晚期，道家学派创始人，主张从正反两方面思考问题。</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749300">
                <a:tc vMerge="1">
                  <a:txBody>
                    <a:bodyPr/>
                    <a:lstStyle/>
                    <a:p>
                      <a:endParaRPr lang="zh-CN"/>
                    </a:p>
                  </a:txBody>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rPr>
                        <a:t>________</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20000"/>
                        </a:spcBef>
                        <a:spcAft>
                          <a:spcPct val="0"/>
                        </a:spcAft>
                        <a:buClrTx/>
                        <a:buSzTx/>
                        <a:buFontTx/>
                        <a:buNone/>
                      </a:pPr>
                      <a:r>
                        <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rPr>
                        <a:t>战国时期，主张：</a:t>
                      </a:r>
                      <a:r>
                        <a:rPr kumimoji="0" lang="en-US" altLang="zh-CN"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rPr>
                        <a:t>_______,</a:t>
                      </a:r>
                      <a:endParaRPr kumimoji="0" lang="zh-CN" altLang="en-US"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endParaRPr>
                    </a:p>
                    <a:p>
                      <a:pPr marL="0" marR="0" lvl="0" indent="0" algn="just" defTabSz="914400" rtl="0" eaLnBrk="1" fontAlgn="base" latinLnBrk="0" hangingPunct="1">
                        <a:lnSpc>
                          <a:spcPct val="90000"/>
                        </a:lnSpc>
                        <a:spcBef>
                          <a:spcPct val="20000"/>
                        </a:spcBef>
                        <a:spcAft>
                          <a:spcPct val="0"/>
                        </a:spcAft>
                        <a:buClrTx/>
                        <a:buSzTx/>
                        <a:buFontTx/>
                        <a:buNone/>
                      </a:pPr>
                      <a:r>
                        <a:rPr kumimoji="0" lang="en-US" altLang="zh-CN"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rPr>
                        <a:t>____________</a:t>
                      </a:r>
                      <a:r>
                        <a:rPr kumimoji="0" lang="zh-CN" altLang="en-US"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80835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3200" b="1" i="0" u="none" strike="noStrike" cap="none" normalizeH="0" baseline="0">
                          <a:ln>
                            <a:noFill/>
                          </a:ln>
                          <a:solidFill>
                            <a:schemeClr val="tx1"/>
                          </a:solidFill>
                          <a:effectLst/>
                          <a:latin typeface="隶书" panose="02010509060101010101" pitchFamily="49" charset="-122"/>
                          <a:ea typeface="隶书" panose="02010509060101010101" pitchFamily="49" charset="-122"/>
                        </a:rPr>
                        <a:t>法家</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rPr>
                        <a:t>________</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20000"/>
                        </a:spcBef>
                        <a:spcAft>
                          <a:spcPct val="0"/>
                        </a:spcAft>
                        <a:buClrTx/>
                        <a:buSzTx/>
                        <a:buFontTx/>
                        <a:buNone/>
                      </a:pPr>
                      <a:r>
                        <a:rPr kumimoji="0" lang="en-US" altLang="zh-CN"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rPr>
                        <a:t>_____</a:t>
                      </a:r>
                      <a:r>
                        <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rPr>
                        <a:t>主张，提倡</a:t>
                      </a:r>
                      <a:r>
                        <a:rPr kumimoji="0" lang="en-US" altLang="zh-CN"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rPr>
                        <a:t>____</a:t>
                      </a:r>
                      <a:r>
                        <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rPr>
                        <a:t>，建立</a:t>
                      </a:r>
                      <a:r>
                        <a:rPr kumimoji="0" lang="en-US" altLang="zh-CN"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rPr>
                        <a:t>_______________</a:t>
                      </a:r>
                      <a:r>
                        <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rPr>
                        <a:t>的封建国家。</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749300">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32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墨家</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3200" b="1" i="0" u="none" strike="noStrike" cap="none" normalizeH="0" baseline="0">
                          <a:ln>
                            <a:noFill/>
                          </a:ln>
                          <a:solidFill>
                            <a:schemeClr val="accent2">
                              <a:lumMod val="75000"/>
                            </a:schemeClr>
                          </a:solidFill>
                          <a:effectLst/>
                          <a:latin typeface="隶书" panose="02010509060101010101" pitchFamily="49" charset="-122"/>
                          <a:ea typeface="隶书" panose="02010509060101010101" pitchFamily="49" charset="-122"/>
                        </a:rPr>
                        <a:t>________</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just" defTabSz="914400" rtl="0" eaLnBrk="1" fontAlgn="base" latinLnBrk="0" hangingPunct="1">
                        <a:lnSpc>
                          <a:spcPct val="90000"/>
                        </a:lnSpc>
                        <a:spcBef>
                          <a:spcPct val="20000"/>
                        </a:spcBef>
                        <a:spcAft>
                          <a:spcPct val="0"/>
                        </a:spcAft>
                        <a:buClrTx/>
                        <a:buSzTx/>
                        <a:buFontTx/>
                        <a:buNone/>
                      </a:pPr>
                      <a:r>
                        <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rPr>
                        <a:t>主张：</a:t>
                      </a:r>
                      <a:r>
                        <a:rPr kumimoji="0" lang="en-US" altLang="zh-CN"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rPr>
                        <a:t>______</a:t>
                      </a:r>
                      <a:r>
                        <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rPr>
                        <a:t>，</a:t>
                      </a:r>
                      <a:r>
                        <a:rPr kumimoji="0" lang="en-US" altLang="zh-CN"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rPr>
                        <a:t>_____</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781685">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3200" b="1" i="0" u="none" strike="noStrike" cap="none" normalizeH="0" baseline="0">
                          <a:ln>
                            <a:noFill/>
                          </a:ln>
                          <a:solidFill>
                            <a:schemeClr val="tx1"/>
                          </a:solidFill>
                          <a:effectLst/>
                          <a:latin typeface="隶书" panose="02010509060101010101" pitchFamily="49" charset="-122"/>
                          <a:ea typeface="隶书" panose="02010509060101010101" pitchFamily="49" charset="-122"/>
                        </a:rPr>
                        <a:t>兵家</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3200" b="1" i="0" u="none" strike="noStrike" cap="none" normalizeH="0" baseline="0">
                          <a:ln>
                            <a:noFill/>
                          </a:ln>
                          <a:solidFill>
                            <a:schemeClr val="accent2">
                              <a:lumMod val="75000"/>
                            </a:schemeClr>
                          </a:solidFill>
                          <a:effectLst/>
                          <a:latin typeface="隶书" panose="02010509060101010101" pitchFamily="49" charset="-122"/>
                          <a:ea typeface="隶书" panose="02010509060101010101" pitchFamily="49" charset="-122"/>
                        </a:rPr>
                        <a:t>________</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90000"/>
                        </a:lnSpc>
                        <a:spcBef>
                          <a:spcPct val="20000"/>
                        </a:spcBef>
                        <a:spcAft>
                          <a:spcPct val="0"/>
                        </a:spcAft>
                        <a:buClrTx/>
                        <a:buSzTx/>
                        <a:buFontTx/>
                        <a:buNone/>
                      </a:pPr>
                      <a:r>
                        <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rPr>
                        <a:t>“</a:t>
                      </a:r>
                      <a:r>
                        <a:rPr kumimoji="0" lang="en-US" altLang="zh-CN"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rPr>
                        <a:t>___________________</a:t>
                      </a:r>
                      <a:r>
                        <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rPr>
                        <a:t>”。</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bl>
          </a:graphicData>
        </a:graphic>
      </p:graphicFrame>
      <p:sp>
        <p:nvSpPr>
          <p:cNvPr id="2" name="文本框 1"/>
          <p:cNvSpPr txBox="1"/>
          <p:nvPr/>
        </p:nvSpPr>
        <p:spPr>
          <a:xfrm>
            <a:off x="2063750" y="2349500"/>
            <a:ext cx="999490" cy="583565"/>
          </a:xfrm>
          <a:prstGeom prst="rect">
            <a:avLst/>
          </a:prstGeom>
          <a:noFill/>
        </p:spPr>
        <p:txBody>
          <a:bodyPr wrap="none" rtlCol="0">
            <a:spAutoFit/>
          </a:bodyPr>
          <a:lstStyle/>
          <a:p>
            <a:pPr algn="l"/>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老子</a:t>
            </a:r>
            <a:endParaRPr kumimoji="0" lang="zh-CN" altLang="en-US"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endParaRPr>
          </a:p>
        </p:txBody>
      </p:sp>
      <p:sp>
        <p:nvSpPr>
          <p:cNvPr id="3" name="文本框 2"/>
          <p:cNvSpPr txBox="1"/>
          <p:nvPr/>
        </p:nvSpPr>
        <p:spPr>
          <a:xfrm>
            <a:off x="2063750" y="3352800"/>
            <a:ext cx="999490" cy="583565"/>
          </a:xfrm>
          <a:prstGeom prst="rect">
            <a:avLst/>
          </a:prstGeom>
          <a:noFill/>
        </p:spPr>
        <p:txBody>
          <a:bodyPr wrap="none" rtlCol="0">
            <a:spAutoFit/>
          </a:bodyPr>
          <a:lstStyle/>
          <a:p>
            <a:pPr algn="l"/>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庄子</a:t>
            </a:r>
            <a:endParaRPr kumimoji="0" lang="zh-CN" altLang="en-US"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endParaRPr>
          </a:p>
        </p:txBody>
      </p:sp>
      <p:sp>
        <p:nvSpPr>
          <p:cNvPr id="4" name="文本框 3"/>
          <p:cNvSpPr txBox="1"/>
          <p:nvPr/>
        </p:nvSpPr>
        <p:spPr>
          <a:xfrm>
            <a:off x="1859280" y="4422775"/>
            <a:ext cx="1407795" cy="534035"/>
          </a:xfrm>
          <a:prstGeom prst="rect">
            <a:avLst/>
          </a:prstGeom>
          <a:noFill/>
        </p:spPr>
        <p:txBody>
          <a:bodyPr wrap="none" rtlCol="0">
            <a:spAutoFit/>
          </a:bodyPr>
          <a:lstStyle/>
          <a:p>
            <a:pPr marL="0" marR="0" lvl="0" indent="0" algn="ctr" defTabSz="914400" rtl="0" eaLnBrk="1" fontAlgn="base" latinLnBrk="0" hangingPunct="1">
              <a:lnSpc>
                <a:spcPct val="90000"/>
              </a:lnSpc>
              <a:spcBef>
                <a:spcPct val="0"/>
              </a:spcBef>
              <a:spcAft>
                <a:spcPct val="0"/>
              </a:spcAft>
              <a:buClrTx/>
              <a:buSzTx/>
              <a:buFontTx/>
              <a:buNone/>
            </a:pPr>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韩非子</a:t>
            </a:r>
            <a:endParaRPr kumimoji="0" lang="zh-CN" altLang="en-US"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endParaRPr>
          </a:p>
        </p:txBody>
      </p:sp>
      <p:sp>
        <p:nvSpPr>
          <p:cNvPr id="5" name="文本框 4"/>
          <p:cNvSpPr txBox="1"/>
          <p:nvPr/>
        </p:nvSpPr>
        <p:spPr>
          <a:xfrm>
            <a:off x="2063115" y="5231130"/>
            <a:ext cx="999490" cy="583565"/>
          </a:xfrm>
          <a:prstGeom prst="rect">
            <a:avLst/>
          </a:prstGeom>
          <a:noFill/>
        </p:spPr>
        <p:txBody>
          <a:bodyPr wrap="none" rtlCol="0">
            <a:spAutoFit/>
          </a:bodyPr>
          <a:lstStyle/>
          <a:p>
            <a:pPr algn="l"/>
            <a:r>
              <a:rPr lang="zh-CN" altLang="en-US" sz="3200" b="1">
                <a:ln>
                  <a:noFill/>
                </a:ln>
                <a:solidFill>
                  <a:schemeClr val="accent2">
                    <a:lumMod val="75000"/>
                  </a:schemeClr>
                </a:solidFill>
                <a:effectLst/>
                <a:latin typeface="隶书" panose="02010509060101010101" pitchFamily="49" charset="-122"/>
                <a:ea typeface="隶书" panose="02010509060101010101" pitchFamily="49" charset="-122"/>
                <a:sym typeface="+mn-ea"/>
              </a:rPr>
              <a:t>墨子</a:t>
            </a:r>
            <a:endParaRPr kumimoji="0" lang="zh-CN" altLang="en-US" sz="3200" b="1" i="0" u="none" strike="noStrike" cap="none" normalizeH="0" baseline="0">
              <a:ln>
                <a:noFill/>
              </a:ln>
              <a:solidFill>
                <a:schemeClr val="accent2">
                  <a:lumMod val="75000"/>
                </a:schemeClr>
              </a:solidFill>
              <a:effectLst/>
              <a:latin typeface="隶书" panose="02010509060101010101" pitchFamily="49" charset="-122"/>
              <a:ea typeface="隶书" panose="02010509060101010101" pitchFamily="49" charset="-122"/>
            </a:endParaRPr>
          </a:p>
        </p:txBody>
      </p:sp>
      <p:sp>
        <p:nvSpPr>
          <p:cNvPr id="6" name="文本框 5"/>
          <p:cNvSpPr txBox="1"/>
          <p:nvPr/>
        </p:nvSpPr>
        <p:spPr>
          <a:xfrm>
            <a:off x="2063115" y="6005195"/>
            <a:ext cx="999490" cy="583565"/>
          </a:xfrm>
          <a:prstGeom prst="rect">
            <a:avLst/>
          </a:prstGeom>
          <a:noFill/>
        </p:spPr>
        <p:txBody>
          <a:bodyPr wrap="none" rtlCol="0">
            <a:spAutoFit/>
          </a:bodyPr>
          <a:lstStyle/>
          <a:p>
            <a:pPr algn="l"/>
            <a:r>
              <a:rPr lang="zh-CN" altLang="en-US" sz="3200" b="1">
                <a:ln>
                  <a:noFill/>
                </a:ln>
                <a:solidFill>
                  <a:schemeClr val="accent2">
                    <a:lumMod val="75000"/>
                  </a:schemeClr>
                </a:solidFill>
                <a:effectLst/>
                <a:latin typeface="隶书" panose="02010509060101010101" pitchFamily="49" charset="-122"/>
                <a:ea typeface="隶书" panose="02010509060101010101" pitchFamily="49" charset="-122"/>
                <a:sym typeface="+mn-ea"/>
              </a:rPr>
              <a:t>孙武</a:t>
            </a:r>
            <a:endParaRPr kumimoji="0" lang="zh-CN" altLang="en-US" sz="3200" b="1" i="0" u="none" strike="noStrike" cap="none" normalizeH="0" baseline="0">
              <a:ln>
                <a:noFill/>
              </a:ln>
              <a:solidFill>
                <a:schemeClr val="accent2">
                  <a:lumMod val="75000"/>
                </a:schemeClr>
              </a:solidFill>
              <a:effectLst/>
              <a:latin typeface="隶书" panose="02010509060101010101" pitchFamily="49" charset="-122"/>
              <a:ea typeface="隶书" panose="02010509060101010101" pitchFamily="49" charset="-122"/>
            </a:endParaRPr>
          </a:p>
        </p:txBody>
      </p:sp>
      <p:sp>
        <p:nvSpPr>
          <p:cNvPr id="7" name="文本框 6"/>
          <p:cNvSpPr txBox="1"/>
          <p:nvPr/>
        </p:nvSpPr>
        <p:spPr>
          <a:xfrm>
            <a:off x="3562985" y="2137410"/>
            <a:ext cx="999490" cy="583565"/>
          </a:xfrm>
          <a:prstGeom prst="rect">
            <a:avLst/>
          </a:prstGeom>
          <a:noFill/>
        </p:spPr>
        <p:txBody>
          <a:bodyPr wrap="none" rtlCol="0">
            <a:spAutoFit/>
          </a:bodyPr>
          <a:lstStyle/>
          <a:p>
            <a:pPr algn="ctr"/>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春秋</a:t>
            </a:r>
            <a:endPar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endParaRPr>
          </a:p>
        </p:txBody>
      </p:sp>
      <p:sp>
        <p:nvSpPr>
          <p:cNvPr id="8" name="文本框 7"/>
          <p:cNvSpPr txBox="1"/>
          <p:nvPr/>
        </p:nvSpPr>
        <p:spPr>
          <a:xfrm>
            <a:off x="6794500" y="3061335"/>
            <a:ext cx="1816100" cy="583565"/>
          </a:xfrm>
          <a:prstGeom prst="rect">
            <a:avLst/>
          </a:prstGeom>
          <a:noFill/>
        </p:spPr>
        <p:txBody>
          <a:bodyPr wrap="none" rtlCol="0">
            <a:spAutoFit/>
          </a:bodyPr>
          <a:lstStyle/>
          <a:p>
            <a:pPr algn="ctr"/>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顺其自然</a:t>
            </a:r>
            <a:endParaRPr kumimoji="0" lang="zh-CN" altLang="en-US"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9" name="文本框 8"/>
          <p:cNvSpPr txBox="1"/>
          <p:nvPr/>
        </p:nvSpPr>
        <p:spPr>
          <a:xfrm>
            <a:off x="3519170" y="3634740"/>
            <a:ext cx="2632710" cy="583565"/>
          </a:xfrm>
          <a:prstGeom prst="rect">
            <a:avLst/>
          </a:prstGeom>
          <a:noFill/>
        </p:spPr>
        <p:txBody>
          <a:bodyPr wrap="none" rtlCol="0">
            <a:spAutoFit/>
          </a:bodyPr>
          <a:lstStyle/>
          <a:p>
            <a:pPr algn="ctr"/>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“无为而治”</a:t>
            </a:r>
            <a:endParaRPr kumimoji="0" lang="zh-CN" altLang="en-US" sz="3200" b="1" i="0" u="none" strike="noStrike" cap="none" normalizeH="0" baseline="0"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10" name="文本框 9"/>
          <p:cNvSpPr txBox="1"/>
          <p:nvPr/>
        </p:nvSpPr>
        <p:spPr>
          <a:xfrm>
            <a:off x="3730625" y="4146550"/>
            <a:ext cx="999490" cy="583565"/>
          </a:xfrm>
          <a:prstGeom prst="rect">
            <a:avLst/>
          </a:prstGeom>
          <a:noFill/>
        </p:spPr>
        <p:txBody>
          <a:bodyPr wrap="none" rtlCol="0">
            <a:spAutoFit/>
          </a:bodyPr>
          <a:lstStyle/>
          <a:p>
            <a:pPr algn="ctr"/>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改革</a:t>
            </a:r>
            <a:endPar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endParaRPr>
          </a:p>
        </p:txBody>
      </p:sp>
      <p:sp>
        <p:nvSpPr>
          <p:cNvPr id="11" name="文本框 10"/>
          <p:cNvSpPr txBox="1"/>
          <p:nvPr/>
        </p:nvSpPr>
        <p:spPr>
          <a:xfrm>
            <a:off x="6692900" y="4146550"/>
            <a:ext cx="999490" cy="583565"/>
          </a:xfrm>
          <a:prstGeom prst="rect">
            <a:avLst/>
          </a:prstGeom>
          <a:noFill/>
        </p:spPr>
        <p:txBody>
          <a:bodyPr wrap="none" rtlCol="0">
            <a:spAutoFit/>
          </a:bodyPr>
          <a:lstStyle/>
          <a:p>
            <a:pPr algn="ctr"/>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法治</a:t>
            </a:r>
            <a:endPar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endParaRPr>
          </a:p>
        </p:txBody>
      </p:sp>
      <p:sp>
        <p:nvSpPr>
          <p:cNvPr id="12" name="文本框 11"/>
          <p:cNvSpPr txBox="1"/>
          <p:nvPr/>
        </p:nvSpPr>
        <p:spPr>
          <a:xfrm>
            <a:off x="3519170" y="4625975"/>
            <a:ext cx="3449320" cy="583565"/>
          </a:xfrm>
          <a:prstGeom prst="rect">
            <a:avLst/>
          </a:prstGeom>
          <a:noFill/>
        </p:spPr>
        <p:txBody>
          <a:bodyPr wrap="none" rtlCol="0">
            <a:spAutoFit/>
          </a:bodyPr>
          <a:lstStyle/>
          <a:p>
            <a:pPr algn="ctr"/>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sym typeface="+mn-ea"/>
              </a:rPr>
              <a:t>君主专制中央集权</a:t>
            </a:r>
            <a:endPar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endParaRPr>
          </a:p>
        </p:txBody>
      </p:sp>
      <p:sp>
        <p:nvSpPr>
          <p:cNvPr id="13" name="文本框 12"/>
          <p:cNvSpPr txBox="1"/>
          <p:nvPr/>
        </p:nvSpPr>
        <p:spPr>
          <a:xfrm>
            <a:off x="4514850" y="5161280"/>
            <a:ext cx="3449320" cy="583565"/>
          </a:xfrm>
          <a:prstGeom prst="rect">
            <a:avLst/>
          </a:prstGeom>
          <a:noFill/>
        </p:spPr>
        <p:txBody>
          <a:bodyPr wrap="none" rtlCol="0">
            <a:spAutoFit/>
          </a:bodyPr>
          <a:lstStyle/>
          <a:p>
            <a:pPr algn="ctr"/>
            <a:r>
              <a:rPr lang="zh-CN" altLang="en-US" sz="3200" b="1"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sym typeface="+mn-ea"/>
              </a:rPr>
              <a:t>“</a:t>
            </a:r>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兼爱”“非攻</a:t>
            </a:r>
            <a:r>
              <a:rPr lang="zh-CN" altLang="en-US" sz="3200" b="1"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sym typeface="+mn-ea"/>
              </a:rPr>
              <a:t>”</a:t>
            </a:r>
            <a:endPar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endParaRPr>
          </a:p>
        </p:txBody>
      </p:sp>
      <p:sp>
        <p:nvSpPr>
          <p:cNvPr id="14" name="文本框 13"/>
          <p:cNvSpPr txBox="1"/>
          <p:nvPr/>
        </p:nvSpPr>
        <p:spPr>
          <a:xfrm>
            <a:off x="4074795" y="6005195"/>
            <a:ext cx="3857625" cy="583565"/>
          </a:xfrm>
          <a:prstGeom prst="rect">
            <a:avLst/>
          </a:prstGeom>
          <a:noFill/>
        </p:spPr>
        <p:txBody>
          <a:bodyPr wrap="none" rtlCol="0">
            <a:spAutoFit/>
          </a:bodyPr>
          <a:lstStyle/>
          <a:p>
            <a:pPr algn="ctr"/>
            <a:r>
              <a:rPr lang="zh-CN" altLang="en-US" sz="3200" b="1" dirty="0">
                <a:ln>
                  <a:noFill/>
                </a:ln>
                <a:solidFill>
                  <a:schemeClr val="accent2">
                    <a:lumMod val="75000"/>
                  </a:schemeClr>
                </a:solidFill>
                <a:effectLst/>
                <a:latin typeface="隶书" panose="02010509060101010101" pitchFamily="49" charset="-122"/>
                <a:ea typeface="隶书" panose="02010509060101010101" pitchFamily="49" charset="-122"/>
                <a:cs typeface="隶书" panose="02010509060101010101" pitchFamily="49" charset="-122"/>
                <a:sym typeface="+mn-ea"/>
              </a:rPr>
              <a:t>知己知彼，百战不殆</a:t>
            </a:r>
            <a:endParaRPr kumimoji="0" lang="zh-CN" altLang="en-US" sz="3200" b="1" i="0" u="none" strike="noStrike" cap="none" normalizeH="0" baseline="0" dirty="0">
              <a:ln>
                <a:noFill/>
              </a:ln>
              <a:solidFill>
                <a:srgbClr val="000000"/>
              </a:solidFill>
              <a:effectLst/>
              <a:latin typeface="隶书" panose="02010509060101010101" pitchFamily="49" charset="-122"/>
              <a:ea typeface="隶书" panose="02010509060101010101" pitchFamily="49" charset="-122"/>
              <a:cs typeface="隶书"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26306"/>
                                        </p:tgtEl>
                                        <p:attrNameLst>
                                          <p:attrName>style.visibility</p:attrName>
                                        </p:attrNameLst>
                                      </p:cBhvr>
                                      <p:to>
                                        <p:strVal val="visible"/>
                                      </p:to>
                                    </p:set>
                                    <p:animEffect transition="in" filter="randombar(horizontal)">
                                      <p:cBhvr>
                                        <p:cTn id="7" dur="500"/>
                                        <p:tgtEl>
                                          <p:spTgt spid="22630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randombar(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3349"/>
                                        </p:tgtEl>
                                        <p:attrNameLst>
                                          <p:attrName>style.visibility</p:attrName>
                                        </p:attrNameLst>
                                      </p:cBhvr>
                                      <p:to>
                                        <p:strVal val="visible"/>
                                      </p:to>
                                    </p:set>
                                    <p:animEffect transition="in" filter="wipe(left)">
                                      <p:cBhvr>
                                        <p:cTn id="22" dur="500"/>
                                        <p:tgtEl>
                                          <p:spTgt spid="13349"/>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randombar(horizont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horizontal)">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randombar(horizontal)">
                                      <p:cBhvr>
                                        <p:cTn id="37" dur="500"/>
                                        <p:tgtEl>
                                          <p:spTgt spid="4"/>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randombar(horizontal)">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randombar(horizontal)">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grpId="0" nodeType="click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randombar(horizontal)">
                                      <p:cBhvr>
                                        <p:cTn id="52" dur="5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grpId="0"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randombar(horizontal)">
                                      <p:cBhvr>
                                        <p:cTn id="57" dur="500"/>
                                        <p:tgtEl>
                                          <p:spTgt spid="5"/>
                                        </p:tgtEl>
                                      </p:cBhvr>
                                    </p:animEffect>
                                  </p:childTnLst>
                                </p:cTn>
                              </p:par>
                            </p:childTnLst>
                          </p:cTn>
                        </p:par>
                      </p:childTnLst>
                    </p:cTn>
                  </p:par>
                  <p:par>
                    <p:cTn id="58" fill="hold">
                      <p:stCondLst>
                        <p:cond delay="indefinite"/>
                      </p:stCondLst>
                      <p:childTnLst>
                        <p:par>
                          <p:cTn id="59" fill="hold">
                            <p:stCondLst>
                              <p:cond delay="0"/>
                            </p:stCondLst>
                            <p:childTnLst>
                              <p:par>
                                <p:cTn id="60" presetID="14" presetClass="entr" presetSubtype="10" fill="hold" grpId="0" nodeType="click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randombar(horizontal)">
                                      <p:cBhvr>
                                        <p:cTn id="62" dur="500"/>
                                        <p:tgtEl>
                                          <p:spTgt spid="13"/>
                                        </p:tgtEl>
                                      </p:cBhvr>
                                    </p:animEffect>
                                  </p:childTnLst>
                                </p:cTn>
                              </p:par>
                            </p:childTnLst>
                          </p:cTn>
                        </p:par>
                      </p:childTnLst>
                    </p:cTn>
                  </p:par>
                  <p:par>
                    <p:cTn id="63" fill="hold">
                      <p:stCondLst>
                        <p:cond delay="indefinite"/>
                      </p:stCondLst>
                      <p:childTnLst>
                        <p:par>
                          <p:cTn id="64" fill="hold">
                            <p:stCondLst>
                              <p:cond delay="0"/>
                            </p:stCondLst>
                            <p:childTnLst>
                              <p:par>
                                <p:cTn id="65" presetID="14" presetClass="entr" presetSubtype="10" fill="hold" grpId="0"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randombar(horizontal)">
                                      <p:cBhvr>
                                        <p:cTn id="67" dur="500"/>
                                        <p:tgtEl>
                                          <p:spTgt spid="6"/>
                                        </p:tgtEl>
                                      </p:cBhvr>
                                    </p:animEffect>
                                  </p:childTnLst>
                                </p:cTn>
                              </p:par>
                            </p:childTnLst>
                          </p:cTn>
                        </p:par>
                      </p:childTnLst>
                    </p:cTn>
                  </p:par>
                  <p:par>
                    <p:cTn id="68" fill="hold">
                      <p:stCondLst>
                        <p:cond delay="indefinite"/>
                      </p:stCondLst>
                      <p:childTnLst>
                        <p:par>
                          <p:cTn id="69" fill="hold">
                            <p:stCondLst>
                              <p:cond delay="0"/>
                            </p:stCondLst>
                            <p:childTnLst>
                              <p:par>
                                <p:cTn id="70" presetID="14" presetClass="entr" presetSubtype="10" fill="hold" grpId="0" nodeType="click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randombar(horizontal)">
                                      <p:cBhvr>
                                        <p:cTn id="7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49" grpId="0" bldLvl="0" animBg="1"/>
      <p:bldP spid="2" grpId="0"/>
      <p:bldP spid="4" grpId="0"/>
      <p:bldP spid="5" grpId="0"/>
      <p:bldP spid="6" grpId="0"/>
      <p:bldP spid="7" grpId="0"/>
      <p:bldP spid="8" grpId="0"/>
      <p:bldP spid="9" grpId="0"/>
      <p:bldP spid="10" grpId="0"/>
      <p:bldP spid="11" grpId="0"/>
      <p:bldP spid="12" grpId="0"/>
      <p:bldP spid="13" grpId="0"/>
      <p:bldP spid="14"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0.xml><?xml version="1.0" encoding="utf-8"?>
<p:tagLst xmlns:a="http://schemas.openxmlformats.org/drawingml/2006/main" xmlns:r="http://schemas.openxmlformats.org/officeDocument/2006/relationships" xmlns:p="http://schemas.openxmlformats.org/presentationml/2006/main">
  <p:tag name="KSO_WM_UNIT_TABLE_BEAUTIFY" val="smartTable{450a7f77-9fa9-4c42-9cd3-fcaafcbdc0e3}"/>
</p:tagLst>
</file>

<file path=ppt/tags/tag11.xml><?xml version="1.0" encoding="utf-8"?>
<p:tagLst xmlns:a="http://schemas.openxmlformats.org/drawingml/2006/main" xmlns:r="http://schemas.openxmlformats.org/officeDocument/2006/relationships" xmlns:p="http://schemas.openxmlformats.org/presentationml/2006/main">
  <p:tag name="KSO_WM_UNIT_TABLE_BEAUTIFY" val="smartTable{73fdc7a5-ccc2-43e5-84d6-8765ccc25d3f}"/>
</p:tagLst>
</file>

<file path=ppt/tags/tag12.xml><?xml version="1.0" encoding="utf-8"?>
<p:tagLst xmlns:a="http://schemas.openxmlformats.org/drawingml/2006/main" xmlns:r="http://schemas.openxmlformats.org/officeDocument/2006/relationships" xmlns:p="http://schemas.openxmlformats.org/presentationml/2006/main">
  <p:tag name="KSO_WM_UNIT_TABLE_BEAUTIFY" val="smartTable{d311e0f0-6a57-48d6-a4ac-1bac200cf027}"/>
</p:tagLst>
</file>

<file path=ppt/tags/tag13.xml><?xml version="1.0" encoding="utf-8"?>
<p:tagLst xmlns:a="http://schemas.openxmlformats.org/drawingml/2006/main" xmlns:r="http://schemas.openxmlformats.org/officeDocument/2006/relationships" xmlns:p="http://schemas.openxmlformats.org/presentationml/2006/main">
  <p:tag name="KSO_WM_UNIT_TABLE_BEAUTIFY" val="smartTable{d92499d3-b9a3-4395-9abb-1a04e884e1b9}"/>
</p:tagLst>
</file>

<file path=ppt/tags/tag14.xml><?xml version="1.0" encoding="utf-8"?>
<p:tagLst xmlns:a="http://schemas.openxmlformats.org/drawingml/2006/main" xmlns:r="http://schemas.openxmlformats.org/officeDocument/2006/relationships" xmlns:p="http://schemas.openxmlformats.org/presentationml/2006/main">
  <p:tag name="KSO_WM_UNIT_TABLE_BEAUTIFY" val="smartTable{71bbab3b-d282-4e2c-a056-3699086b9e44}"/>
</p:tagLst>
</file>

<file path=ppt/tags/tag15.xml><?xml version="1.0" encoding="utf-8"?>
<p:tagLst xmlns:a="http://schemas.openxmlformats.org/drawingml/2006/main" xmlns:r="http://schemas.openxmlformats.org/officeDocument/2006/relationships" xmlns:p="http://schemas.openxmlformats.org/presentationml/2006/main">
  <p:tag name="KSO_WM_UNIT_TABLE_BEAUTIFY" val="smartTable{7fd00c20-2b95-42ff-83f9-10b090ca3906}"/>
</p:tagLst>
</file>

<file path=ppt/tags/tag16.xml><?xml version="1.0" encoding="utf-8"?>
<p:tagLst xmlns:a="http://schemas.openxmlformats.org/drawingml/2006/main" xmlns:r="http://schemas.openxmlformats.org/officeDocument/2006/relationships" xmlns:p="http://schemas.openxmlformats.org/presentationml/2006/main">
  <p:tag name="KSO_WM_UNIT_TABLE_BEAUTIFY" val="smartTable{53f58551-668e-4d73-8ab4-bca6cda41b80}"/>
</p:tagLst>
</file>

<file path=ppt/tags/tag17.xml><?xml version="1.0" encoding="utf-8"?>
<p:tagLst xmlns:a="http://schemas.openxmlformats.org/drawingml/2006/main" xmlns:r="http://schemas.openxmlformats.org/officeDocument/2006/relationships" xmlns:p="http://schemas.openxmlformats.org/presentationml/2006/main">
  <p:tag name="KSO_WM_UNIT_TABLE_BEAUTIFY" val="smartTable{4bbc5fb3-bcb9-481c-8863-09347f7e3496}"/>
</p:tagLst>
</file>

<file path=ppt/tags/tag18.xml><?xml version="1.0" encoding="utf-8"?>
<p:tagLst xmlns:a="http://schemas.openxmlformats.org/drawingml/2006/main" xmlns:r="http://schemas.openxmlformats.org/officeDocument/2006/relationships" xmlns:p="http://schemas.openxmlformats.org/presentationml/2006/main">
  <p:tag name="KSO_WM_UNIT_TABLE_BEAUTIFY" val="smartTable{2e7566bd-a2aa-46ef-babf-af89b0cbc0ab}"/>
</p:tagLst>
</file>

<file path=ppt/tags/tag19.xml><?xml version="1.0" encoding="utf-8"?>
<p:tagLst xmlns:a="http://schemas.openxmlformats.org/drawingml/2006/main" xmlns:r="http://schemas.openxmlformats.org/officeDocument/2006/relationships" xmlns:p="http://schemas.openxmlformats.org/presentationml/2006/main">
  <p:tag name="KSO_WM_UNIT_TABLE_BEAUTIFY" val="smartTable{4a6c9b19-4d84-4779-8307-98729879df93}"/>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0.xml><?xml version="1.0" encoding="utf-8"?>
<p:tagLst xmlns:a="http://schemas.openxmlformats.org/drawingml/2006/main" xmlns:r="http://schemas.openxmlformats.org/officeDocument/2006/relationships" xmlns:p="http://schemas.openxmlformats.org/presentationml/2006/main">
  <p:tag name="KSO_WM_UNIT_TABLE_BEAUTIFY" val="smartTable{8bafe482-b88b-49c9-b498-0e40c55341ec}"/>
</p:tagLst>
</file>

<file path=ppt/tags/tag21.xml><?xml version="1.0" encoding="utf-8"?>
<p:tagLst xmlns:a="http://schemas.openxmlformats.org/drawingml/2006/main" xmlns:r="http://schemas.openxmlformats.org/officeDocument/2006/relationships" xmlns:p="http://schemas.openxmlformats.org/presentationml/2006/main">
  <p:tag name="KSO_WM_UNIT_TABLE_BEAUTIFY" val="smartTable{a2a46912-13d4-430d-8832-08cb33b749d3}"/>
</p:tagLst>
</file>

<file path=ppt/tags/tag22.xml><?xml version="1.0" encoding="utf-8"?>
<p:tagLst xmlns:a="http://schemas.openxmlformats.org/drawingml/2006/main" xmlns:r="http://schemas.openxmlformats.org/officeDocument/2006/relationships" xmlns:p="http://schemas.openxmlformats.org/presentationml/2006/main">
  <p:tag name="KSO_WM_UNIT_TABLE_BEAUTIFY" val="smartTable{c4b84316-17e5-4cf0-bf1c-3f22acabdbb0}"/>
</p:tagLst>
</file>

<file path=ppt/tags/tag23.xml><?xml version="1.0" encoding="utf-8"?>
<p:tagLst xmlns:a="http://schemas.openxmlformats.org/drawingml/2006/main" xmlns:r="http://schemas.openxmlformats.org/officeDocument/2006/relationships" xmlns:p="http://schemas.openxmlformats.org/presentationml/2006/main">
  <p:tag name="KSO_WM_UNIT_TABLE_BEAUTIFY" val="smartTable{99c97e49-1b0c-482f-b3a2-2cabb8f4817e}"/>
</p:tagLst>
</file>

<file path=ppt/tags/tag24.xml><?xml version="1.0" encoding="utf-8"?>
<p:tagLst xmlns:a="http://schemas.openxmlformats.org/drawingml/2006/main" xmlns:r="http://schemas.openxmlformats.org/officeDocument/2006/relationships" xmlns:p="http://schemas.openxmlformats.org/presentationml/2006/main">
  <p:tag name="KSO_WM_UNIT_TABLE_BEAUTIFY" val="smartTable{8c8c0dda-4833-4fca-9234-8aa37023c35c}"/>
</p:tagLst>
</file>

<file path=ppt/tags/tag25.xml><?xml version="1.0" encoding="utf-8"?>
<p:tagLst xmlns:a="http://schemas.openxmlformats.org/drawingml/2006/main" xmlns:r="http://schemas.openxmlformats.org/officeDocument/2006/relationships" xmlns:p="http://schemas.openxmlformats.org/presentationml/2006/main">
  <p:tag name="KSO_WM_UNIT_TABLE_BEAUTIFY" val="smartTable{6dfa7de6-ab14-42a2-a183-d627b9338b2d}"/>
</p:tagLst>
</file>

<file path=ppt/tags/tag26.xml><?xml version="1.0" encoding="utf-8"?>
<p:tagLst xmlns:a="http://schemas.openxmlformats.org/drawingml/2006/main" xmlns:r="http://schemas.openxmlformats.org/officeDocument/2006/relationships" xmlns:p="http://schemas.openxmlformats.org/presentationml/2006/main">
  <p:tag name="KSO_WM_UNIT_TABLE_BEAUTIFY" val="smartTable{b8ba6a42-daa2-4ffb-b88f-9469c791d01a}"/>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2"/>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3*i*2"/>
  <p:tag name="KSO_WM_UNIT_LAYERLEVEL" val="1"/>
  <p:tag name="KSO_WM_TAG_VERSION" val="1.0"/>
  <p:tag name="KSO_WM_BEAUTIFY_FLAG" val="#wm#"/>
  <p:tag name="KSO_WM_SLIDE_BACKGROUND_TYPE" val="frame"/>
  <p:tag name="KSO_WM_SLIDE_BK_DARK_LIGHT" val="2"/>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7.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ags/tag8.xml><?xml version="1.0" encoding="utf-8"?>
<p:tagLst xmlns:a="http://schemas.openxmlformats.org/drawingml/2006/main" xmlns:r="http://schemas.openxmlformats.org/officeDocument/2006/relationships" xmlns:p="http://schemas.openxmlformats.org/presentationml/2006/main">
  <p:tag name="KSO_WM_UNIT_TABLE_BEAUTIFY" val="smartTable{9bcf09b7-6565-4315-9a35-00d3c14b4367}"/>
</p:tagLst>
</file>

<file path=ppt/tags/tag9.xml><?xml version="1.0" encoding="utf-8"?>
<p:tagLst xmlns:a="http://schemas.openxmlformats.org/drawingml/2006/main" xmlns:r="http://schemas.openxmlformats.org/officeDocument/2006/relationships" xmlns:p="http://schemas.openxmlformats.org/presentationml/2006/main">
  <p:tag name="KSO_WM_UNIT_TABLE_BEAUTIFY" val="smartTable{6eba5aaf-0a10-45f5-a58d-fefbed874d9b}"/>
</p:tagLst>
</file>

<file path=ppt/theme/theme1.xml><?xml version="1.0" encoding="utf-8"?>
<a:theme xmlns:a="http://schemas.openxmlformats.org/drawingml/2006/main" name="第一PPT：www.1ppt.com">
  <a:themeElements>
    <a:clrScheme name="Default Design 3">
      <a:dk1>
        <a:srgbClr val="000000"/>
      </a:dk1>
      <a:lt1>
        <a:srgbClr val="F7F6EF"/>
      </a:lt1>
      <a:dk2>
        <a:srgbClr val="663300"/>
      </a:dk2>
      <a:lt2>
        <a:srgbClr val="969696"/>
      </a:lt2>
      <a:accent1>
        <a:srgbClr val="F4CC3A"/>
      </a:accent1>
      <a:accent2>
        <a:srgbClr val="FE836E"/>
      </a:accent2>
      <a:accent3>
        <a:srgbClr val="FAFAF6"/>
      </a:accent3>
      <a:accent4>
        <a:srgbClr val="000000"/>
      </a:accent4>
      <a:accent5>
        <a:srgbClr val="F8E2AE"/>
      </a:accent5>
      <a:accent6>
        <a:srgbClr val="E67663"/>
      </a:accent6>
      <a:hlink>
        <a:srgbClr val="F06E02"/>
      </a:hlink>
      <a:folHlink>
        <a:srgbClr val="BD8D15"/>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6EBDE"/>
        </a:lt1>
        <a:dk2>
          <a:srgbClr val="850938"/>
        </a:dk2>
        <a:lt2>
          <a:srgbClr val="969696"/>
        </a:lt2>
        <a:accent1>
          <a:srgbClr val="D9BD8A"/>
        </a:accent1>
        <a:accent2>
          <a:srgbClr val="0AB094"/>
        </a:accent2>
        <a:accent3>
          <a:srgbClr val="FAF3EC"/>
        </a:accent3>
        <a:accent4>
          <a:srgbClr val="000000"/>
        </a:accent4>
        <a:accent5>
          <a:srgbClr val="E9DBC4"/>
        </a:accent5>
        <a:accent6>
          <a:srgbClr val="089F86"/>
        </a:accent6>
        <a:hlink>
          <a:srgbClr val="DF923D"/>
        </a:hlink>
        <a:folHlink>
          <a:srgbClr val="D0C538"/>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EEEDD6"/>
        </a:lt1>
        <a:dk2>
          <a:srgbClr val="003366"/>
        </a:dk2>
        <a:lt2>
          <a:srgbClr val="808080"/>
        </a:lt2>
        <a:accent1>
          <a:srgbClr val="E3A47D"/>
        </a:accent1>
        <a:accent2>
          <a:srgbClr val="4CCC86"/>
        </a:accent2>
        <a:accent3>
          <a:srgbClr val="F5F4E8"/>
        </a:accent3>
        <a:accent4>
          <a:srgbClr val="000000"/>
        </a:accent4>
        <a:accent5>
          <a:srgbClr val="EFCFBF"/>
        </a:accent5>
        <a:accent6>
          <a:srgbClr val="44B979"/>
        </a:accent6>
        <a:hlink>
          <a:srgbClr val="60A3DA"/>
        </a:hlink>
        <a:folHlink>
          <a:srgbClr val="FF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7F6EF"/>
        </a:lt1>
        <a:dk2>
          <a:srgbClr val="663300"/>
        </a:dk2>
        <a:lt2>
          <a:srgbClr val="969696"/>
        </a:lt2>
        <a:accent1>
          <a:srgbClr val="F4CC3A"/>
        </a:accent1>
        <a:accent2>
          <a:srgbClr val="FE836E"/>
        </a:accent2>
        <a:accent3>
          <a:srgbClr val="FAFAF6"/>
        </a:accent3>
        <a:accent4>
          <a:srgbClr val="000000"/>
        </a:accent4>
        <a:accent5>
          <a:srgbClr val="F8E2AE"/>
        </a:accent5>
        <a:accent6>
          <a:srgbClr val="E67663"/>
        </a:accent6>
        <a:hlink>
          <a:srgbClr val="F06E02"/>
        </a:hlink>
        <a:folHlink>
          <a:srgbClr val="BD8D15"/>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3408</Words>
  <Application>Microsoft Office PowerPoint</Application>
  <PresentationFormat>全屏显示(4:3)</PresentationFormat>
  <Paragraphs>726</Paragraphs>
  <Slides>60</Slides>
  <Notes>13</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60</vt:i4>
      </vt:variant>
    </vt:vector>
  </HeadingPairs>
  <TitlesOfParts>
    <vt:vector size="72" baseType="lpstr">
      <vt:lpstr>方正粗黑宋简体</vt:lpstr>
      <vt:lpstr>黑体</vt:lpstr>
      <vt:lpstr>楷体</vt:lpstr>
      <vt:lpstr>楷体_GB2312</vt:lpstr>
      <vt:lpstr>隶书</vt:lpstr>
      <vt:lpstr>宋体</vt:lpstr>
      <vt:lpstr>微软雅黑</vt:lpstr>
      <vt:lpstr>Arial</vt:lpstr>
      <vt:lpstr>Calibri</vt:lpstr>
      <vt:lpstr>Times New Roman</vt:lpstr>
      <vt:lpstr>Verdana</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秦、汉、明、清加强思想控制的措施分别是什么？这些措施的实质是什么？其共同影响是什么？</vt:lpstr>
      <vt:lpstr>春秋战国时期诸子百家的哪些主张有利于我们今天构建和谐社会？</vt:lpstr>
      <vt:lpstr>对待儒家思想的态度以及儒家思想的现实意义</vt:lpstr>
      <vt:lpstr>思想解放运动对我们今天社会主义思想文化建设的启示</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Administrator</dc:creator>
  <cp:lastModifiedBy>会玲 郭</cp:lastModifiedBy>
  <cp:revision>69</cp:revision>
  <dcterms:created xsi:type="dcterms:W3CDTF">2018-04-03T01:39:00Z</dcterms:created>
  <dcterms:modified xsi:type="dcterms:W3CDTF">2020-05-09T08:38:03Z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